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10287000" cx="18288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1A5D8A8-6EB3-4232-8D61-1F23DB3954B2}">
  <a:tblStyle styleId="{21A5D8A8-6EB3-4232-8D61-1F23DB3954B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39A8558-52CC-4AB9-B81B-60FDA07B4BE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90cfd1e921_0_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g390cfd1e921_0_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11efc1ca1965b78f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g11efc1ca1965b78f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0" name="Google Shape;50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Relationship Id="rId4" Type="http://schemas.openxmlformats.org/officeDocument/2006/relationships/image" Target="../media/image18.jpg"/><Relationship Id="rId5" Type="http://schemas.openxmlformats.org/officeDocument/2006/relationships/image" Target="../media/image16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Relationship Id="rId4" Type="http://schemas.openxmlformats.org/officeDocument/2006/relationships/image" Target="../media/image25.jpg"/><Relationship Id="rId5" Type="http://schemas.openxmlformats.org/officeDocument/2006/relationships/image" Target="../media/image16.png"/><Relationship Id="rId6" Type="http://schemas.openxmlformats.org/officeDocument/2006/relationships/image" Target="../media/image6.png"/><Relationship Id="rId7" Type="http://schemas.openxmlformats.org/officeDocument/2006/relationships/image" Target="../media/image2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16.png"/><Relationship Id="rId7" Type="http://schemas.openxmlformats.org/officeDocument/2006/relationships/image" Target="../media/image6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6.png"/><Relationship Id="rId5" Type="http://schemas.openxmlformats.org/officeDocument/2006/relationships/image" Target="../media/image31.jpg"/><Relationship Id="rId6" Type="http://schemas.openxmlformats.org/officeDocument/2006/relationships/image" Target="../media/image28.png"/><Relationship Id="rId7" Type="http://schemas.openxmlformats.org/officeDocument/2006/relationships/image" Target="../media/image22.png"/><Relationship Id="rId8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6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6.png"/><Relationship Id="rId6" Type="http://schemas.openxmlformats.org/officeDocument/2006/relationships/image" Target="../media/image1.png"/><Relationship Id="rId7" Type="http://schemas.openxmlformats.org/officeDocument/2006/relationships/image" Target="../media/image4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9" name="Google Shape;89;p13"/>
          <p:cNvGrpSpPr/>
          <p:nvPr/>
        </p:nvGrpSpPr>
        <p:grpSpPr>
          <a:xfrm rot="-5400000">
            <a:off x="13500053" y="969711"/>
            <a:ext cx="7124337" cy="2451557"/>
            <a:chOff x="0" y="-38100"/>
            <a:chExt cx="1291737" cy="444500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1291737" cy="406400"/>
            </a:xfrm>
            <a:custGeom>
              <a:rect b="b" l="l" r="r" t="t"/>
              <a:pathLst>
                <a:path extrusionOk="0" h="406400" w="1291737">
                  <a:moveTo>
                    <a:pt x="1088537" y="0"/>
                  </a:moveTo>
                  <a:cubicBezTo>
                    <a:pt x="1200761" y="0"/>
                    <a:pt x="1291737" y="90976"/>
                    <a:pt x="1291737" y="203200"/>
                  </a:cubicBezTo>
                  <a:cubicBezTo>
                    <a:pt x="1291737" y="315424"/>
                    <a:pt x="1200761" y="406400"/>
                    <a:pt x="1088537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 txBox="1"/>
            <p:nvPr/>
          </p:nvSpPr>
          <p:spPr>
            <a:xfrm>
              <a:off x="0" y="-38100"/>
              <a:ext cx="1291737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 rot="-5400000">
            <a:off x="-1612008" y="10073510"/>
            <a:ext cx="3774032" cy="663813"/>
            <a:chOff x="0" y="-38100"/>
            <a:chExt cx="2527154" cy="444500"/>
          </a:xfrm>
        </p:grpSpPr>
        <p:sp>
          <p:nvSpPr>
            <p:cNvPr id="93" name="Google Shape;93;p13"/>
            <p:cNvSpPr/>
            <p:nvPr/>
          </p:nvSpPr>
          <p:spPr>
            <a:xfrm>
              <a:off x="0" y="0"/>
              <a:ext cx="2527154" cy="406400"/>
            </a:xfrm>
            <a:custGeom>
              <a:rect b="b" l="l" r="r" t="t"/>
              <a:pathLst>
                <a:path extrusionOk="0" h="406400" w="2527154">
                  <a:moveTo>
                    <a:pt x="2323954" y="0"/>
                  </a:moveTo>
                  <a:cubicBezTo>
                    <a:pt x="2436178" y="0"/>
                    <a:pt x="2527154" y="90976"/>
                    <a:pt x="2527154" y="203200"/>
                  </a:cubicBezTo>
                  <a:cubicBezTo>
                    <a:pt x="2527154" y="315424"/>
                    <a:pt x="2436178" y="406400"/>
                    <a:pt x="232395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3"/>
            <p:cNvSpPr txBox="1"/>
            <p:nvPr/>
          </p:nvSpPr>
          <p:spPr>
            <a:xfrm>
              <a:off x="0" y="-38100"/>
              <a:ext cx="252715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1782906" y="6171247"/>
            <a:ext cx="6009928" cy="809966"/>
            <a:chOff x="0" y="-38100"/>
            <a:chExt cx="3298182" cy="444500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3298182" cy="406400"/>
            </a:xfrm>
            <a:custGeom>
              <a:rect b="b" l="l" r="r" t="t"/>
              <a:pathLst>
                <a:path extrusionOk="0" h="406400" w="3298182">
                  <a:moveTo>
                    <a:pt x="3094981" y="0"/>
                  </a:moveTo>
                  <a:cubicBezTo>
                    <a:pt x="3207206" y="0"/>
                    <a:pt x="3298182" y="90976"/>
                    <a:pt x="3298182" y="203200"/>
                  </a:cubicBezTo>
                  <a:cubicBezTo>
                    <a:pt x="3298182" y="315424"/>
                    <a:pt x="3207206" y="406400"/>
                    <a:pt x="309498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3"/>
            <p:cNvSpPr txBox="1"/>
            <p:nvPr/>
          </p:nvSpPr>
          <p:spPr>
            <a:xfrm>
              <a:off x="0" y="-38100"/>
              <a:ext cx="329818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3"/>
          <p:cNvSpPr/>
          <p:nvPr/>
        </p:nvSpPr>
        <p:spPr>
          <a:xfrm>
            <a:off x="15258539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99" name="Google Shape;99;p13"/>
          <p:cNvSpPr/>
          <p:nvPr/>
        </p:nvSpPr>
        <p:spPr>
          <a:xfrm>
            <a:off x="15258539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13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13"/>
          <p:cNvSpPr txBox="1"/>
          <p:nvPr/>
        </p:nvSpPr>
        <p:spPr>
          <a:xfrm>
            <a:off x="1782906" y="2772246"/>
            <a:ext cx="7686122" cy="2041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5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Startup</a:t>
            </a:r>
            <a:endParaRPr/>
          </a:p>
        </p:txBody>
      </p:sp>
      <p:sp>
        <p:nvSpPr>
          <p:cNvPr id="102" name="Google Shape;102;p13"/>
          <p:cNvSpPr txBox="1"/>
          <p:nvPr/>
        </p:nvSpPr>
        <p:spPr>
          <a:xfrm>
            <a:off x="1782906" y="4046216"/>
            <a:ext cx="12019851" cy="20415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75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103" name="Google Shape;103;p13"/>
          <p:cNvSpPr txBox="1"/>
          <p:nvPr/>
        </p:nvSpPr>
        <p:spPr>
          <a:xfrm>
            <a:off x="1884460" y="6355992"/>
            <a:ext cx="5908371" cy="35907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153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Simple , Rapid, Low-cost</a:t>
            </a:r>
            <a:endParaRPr/>
          </a:p>
        </p:txBody>
      </p:sp>
      <p:sp>
        <p:nvSpPr>
          <p:cNvPr id="104" name="Google Shape;104;p13"/>
          <p:cNvSpPr txBox="1"/>
          <p:nvPr/>
        </p:nvSpPr>
        <p:spPr>
          <a:xfrm>
            <a:off x="1782906" y="8847134"/>
            <a:ext cx="4307435" cy="411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87" u="none" cap="none" strike="noStrike">
                <a:solidFill>
                  <a:srgbClr val="65C5FA"/>
                </a:solidFill>
                <a:latin typeface="Avenir"/>
                <a:ea typeface="Avenir"/>
                <a:cs typeface="Avenir"/>
                <a:sym typeface="Avenir"/>
              </a:rPr>
              <a:t>SAFOU Lucer</a:t>
            </a:r>
            <a:endParaRPr/>
          </a:p>
        </p:txBody>
      </p:sp>
      <p:sp>
        <p:nvSpPr>
          <p:cNvPr id="105" name="Google Shape;105;p13"/>
          <p:cNvSpPr txBox="1"/>
          <p:nvPr/>
        </p:nvSpPr>
        <p:spPr>
          <a:xfrm>
            <a:off x="8437631" y="8748025"/>
            <a:ext cx="4307435" cy="411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87" u="none" cap="none" strike="noStrike">
                <a:solidFill>
                  <a:srgbClr val="65C5FA"/>
                </a:solidFill>
                <a:latin typeface="Avenir"/>
                <a:ea typeface="Avenir"/>
                <a:cs typeface="Avenir"/>
                <a:sym typeface="Avenir"/>
              </a:rPr>
              <a:t>app.zifek.com</a:t>
            </a:r>
            <a:endParaRPr/>
          </a:p>
        </p:txBody>
      </p:sp>
      <p:sp>
        <p:nvSpPr>
          <p:cNvPr id="106" name="Google Shape;106;p13"/>
          <p:cNvSpPr txBox="1"/>
          <p:nvPr/>
        </p:nvSpPr>
        <p:spPr>
          <a:xfrm>
            <a:off x="13936297" y="8847134"/>
            <a:ext cx="2743883" cy="4111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87" u="none" cap="none" strike="noStrike">
                <a:solidFill>
                  <a:srgbClr val="65C5FA"/>
                </a:solidFill>
                <a:latin typeface="Avenir"/>
                <a:ea typeface="Avenir"/>
                <a:cs typeface="Avenir"/>
                <a:sym typeface="Avenir"/>
              </a:rPr>
              <a:t>11 Novembre , 2025</a:t>
            </a:r>
            <a:endParaRPr/>
          </a:p>
        </p:txBody>
      </p:sp>
      <p:sp>
        <p:nvSpPr>
          <p:cNvPr id="107" name="Google Shape;107;p13"/>
          <p:cNvSpPr txBox="1"/>
          <p:nvPr/>
        </p:nvSpPr>
        <p:spPr>
          <a:xfrm>
            <a:off x="1782906" y="8451725"/>
            <a:ext cx="1950894" cy="2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0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Présenter par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8839200" y="8374647"/>
            <a:ext cx="1625677" cy="2949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28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Website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2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18" name="Google Shape;318;p22"/>
          <p:cNvGrpSpPr/>
          <p:nvPr/>
        </p:nvGrpSpPr>
        <p:grpSpPr>
          <a:xfrm rot="-5400000">
            <a:off x="-2832302" y="5941965"/>
            <a:ext cx="8619686" cy="2451558"/>
            <a:chOff x="0" y="-38100"/>
            <a:chExt cx="1562864" cy="444500"/>
          </a:xfrm>
        </p:grpSpPr>
        <p:sp>
          <p:nvSpPr>
            <p:cNvPr id="319" name="Google Shape;319;p22"/>
            <p:cNvSpPr/>
            <p:nvPr/>
          </p:nvSpPr>
          <p:spPr>
            <a:xfrm>
              <a:off x="0" y="0"/>
              <a:ext cx="1562864" cy="406400"/>
            </a:xfrm>
            <a:custGeom>
              <a:rect b="b" l="l" r="r" t="t"/>
              <a:pathLst>
                <a:path extrusionOk="0" h="406400" w="1562864">
                  <a:moveTo>
                    <a:pt x="1359664" y="0"/>
                  </a:moveTo>
                  <a:cubicBezTo>
                    <a:pt x="1471888" y="0"/>
                    <a:pt x="1562864" y="90976"/>
                    <a:pt x="1562864" y="203200"/>
                  </a:cubicBezTo>
                  <a:cubicBezTo>
                    <a:pt x="1562864" y="315424"/>
                    <a:pt x="1471888" y="406400"/>
                    <a:pt x="135966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2"/>
            <p:cNvSpPr txBox="1"/>
            <p:nvPr/>
          </p:nvSpPr>
          <p:spPr>
            <a:xfrm>
              <a:off x="0" y="-38100"/>
              <a:ext cx="156286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22"/>
          <p:cNvSpPr/>
          <p:nvPr/>
        </p:nvSpPr>
        <p:spPr>
          <a:xfrm>
            <a:off x="1717487" y="3608393"/>
            <a:ext cx="4736042" cy="5408285"/>
          </a:xfrm>
          <a:custGeom>
            <a:rect b="b" l="l" r="r" t="t"/>
            <a:pathLst>
              <a:path extrusionOk="0" h="837885" w="733737">
                <a:moveTo>
                  <a:pt x="70291" y="0"/>
                </a:moveTo>
                <a:lnTo>
                  <a:pt x="663446" y="0"/>
                </a:lnTo>
                <a:cubicBezTo>
                  <a:pt x="682088" y="0"/>
                  <a:pt x="699967" y="7406"/>
                  <a:pt x="713149" y="20588"/>
                </a:cubicBezTo>
                <a:cubicBezTo>
                  <a:pt x="726331" y="33770"/>
                  <a:pt x="733737" y="51649"/>
                  <a:pt x="733737" y="70291"/>
                </a:cubicBezTo>
                <a:lnTo>
                  <a:pt x="733737" y="767594"/>
                </a:lnTo>
                <a:cubicBezTo>
                  <a:pt x="733737" y="806414"/>
                  <a:pt x="702266" y="837885"/>
                  <a:pt x="663446" y="837885"/>
                </a:cubicBezTo>
                <a:lnTo>
                  <a:pt x="70291" y="837885"/>
                </a:lnTo>
                <a:cubicBezTo>
                  <a:pt x="31470" y="837885"/>
                  <a:pt x="0" y="806414"/>
                  <a:pt x="0" y="767594"/>
                </a:cubicBezTo>
                <a:lnTo>
                  <a:pt x="0" y="70291"/>
                </a:lnTo>
                <a:cubicBezTo>
                  <a:pt x="0" y="51649"/>
                  <a:pt x="7406" y="33770"/>
                  <a:pt x="20588" y="20588"/>
                </a:cubicBezTo>
                <a:cubicBezTo>
                  <a:pt x="33770" y="7406"/>
                  <a:pt x="51649" y="0"/>
                  <a:pt x="70291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017" r="-1937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22" name="Google Shape;322;p22"/>
          <p:cNvGrpSpPr/>
          <p:nvPr/>
        </p:nvGrpSpPr>
        <p:grpSpPr>
          <a:xfrm rot="-5400000">
            <a:off x="15621390" y="191291"/>
            <a:ext cx="4669407" cy="663813"/>
            <a:chOff x="0" y="-38100"/>
            <a:chExt cx="3126711" cy="444500"/>
          </a:xfrm>
        </p:grpSpPr>
        <p:sp>
          <p:nvSpPr>
            <p:cNvPr id="323" name="Google Shape;323;p22"/>
            <p:cNvSpPr/>
            <p:nvPr/>
          </p:nvSpPr>
          <p:spPr>
            <a:xfrm>
              <a:off x="0" y="0"/>
              <a:ext cx="3126711" cy="406400"/>
            </a:xfrm>
            <a:custGeom>
              <a:rect b="b" l="l" r="r" t="t"/>
              <a:pathLst>
                <a:path extrusionOk="0" h="406400" w="3126711">
                  <a:moveTo>
                    <a:pt x="2923511" y="0"/>
                  </a:moveTo>
                  <a:cubicBezTo>
                    <a:pt x="3035736" y="0"/>
                    <a:pt x="3126711" y="90976"/>
                    <a:pt x="3126711" y="203200"/>
                  </a:cubicBezTo>
                  <a:cubicBezTo>
                    <a:pt x="3126711" y="315424"/>
                    <a:pt x="3035736" y="406400"/>
                    <a:pt x="292351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2"/>
            <p:cNvSpPr txBox="1"/>
            <p:nvPr/>
          </p:nvSpPr>
          <p:spPr>
            <a:xfrm>
              <a:off x="0" y="-38100"/>
              <a:ext cx="312671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5" name="Google Shape;325;p22"/>
          <p:cNvSpPr/>
          <p:nvPr/>
        </p:nvSpPr>
        <p:spPr>
          <a:xfrm>
            <a:off x="16408468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26" name="Google Shape;326;p22"/>
          <p:cNvSpPr/>
          <p:nvPr/>
        </p:nvSpPr>
        <p:spPr>
          <a:xfrm>
            <a:off x="16408468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327" name="Google Shape;327;p22"/>
          <p:cNvGrpSpPr/>
          <p:nvPr/>
        </p:nvGrpSpPr>
        <p:grpSpPr>
          <a:xfrm>
            <a:off x="6748804" y="3463732"/>
            <a:ext cx="4908181" cy="2725557"/>
            <a:chOff x="0" y="-38100"/>
            <a:chExt cx="1292690" cy="717842"/>
          </a:xfrm>
        </p:grpSpPr>
        <p:sp>
          <p:nvSpPr>
            <p:cNvPr id="328" name="Google Shape;328;p22"/>
            <p:cNvSpPr/>
            <p:nvPr/>
          </p:nvSpPr>
          <p:spPr>
            <a:xfrm>
              <a:off x="0" y="0"/>
              <a:ext cx="1292690" cy="679742"/>
            </a:xfrm>
            <a:custGeom>
              <a:rect b="b" l="l" r="r" t="t"/>
              <a:pathLst>
                <a:path extrusionOk="0" h="679742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33999"/>
                  </a:lnTo>
                  <a:cubicBezTo>
                    <a:pt x="1292690" y="646131"/>
                    <a:pt x="1287870" y="657766"/>
                    <a:pt x="1279292" y="666344"/>
                  </a:cubicBezTo>
                  <a:cubicBezTo>
                    <a:pt x="1270713" y="674923"/>
                    <a:pt x="1259078" y="679742"/>
                    <a:pt x="1246947" y="679742"/>
                  </a:cubicBezTo>
                  <a:lnTo>
                    <a:pt x="45743" y="679742"/>
                  </a:lnTo>
                  <a:cubicBezTo>
                    <a:pt x="33611" y="679742"/>
                    <a:pt x="21976" y="674923"/>
                    <a:pt x="13398" y="666344"/>
                  </a:cubicBezTo>
                  <a:cubicBezTo>
                    <a:pt x="4819" y="657766"/>
                    <a:pt x="0" y="646131"/>
                    <a:pt x="0" y="633999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2"/>
            <p:cNvSpPr txBox="1"/>
            <p:nvPr/>
          </p:nvSpPr>
          <p:spPr>
            <a:xfrm>
              <a:off x="0" y="-38100"/>
              <a:ext cx="1292690" cy="717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2"/>
          <p:cNvGrpSpPr/>
          <p:nvPr/>
        </p:nvGrpSpPr>
        <p:grpSpPr>
          <a:xfrm>
            <a:off x="6748804" y="6349428"/>
            <a:ext cx="4908181" cy="2667250"/>
            <a:chOff x="0" y="-38100"/>
            <a:chExt cx="1292690" cy="702486"/>
          </a:xfrm>
        </p:grpSpPr>
        <p:sp>
          <p:nvSpPr>
            <p:cNvPr id="331" name="Google Shape;331;p22"/>
            <p:cNvSpPr/>
            <p:nvPr/>
          </p:nvSpPr>
          <p:spPr>
            <a:xfrm>
              <a:off x="0" y="0"/>
              <a:ext cx="1292690" cy="664386"/>
            </a:xfrm>
            <a:custGeom>
              <a:rect b="b" l="l" r="r" t="t"/>
              <a:pathLst>
                <a:path extrusionOk="0" h="664386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18642"/>
                  </a:lnTo>
                  <a:cubicBezTo>
                    <a:pt x="1292690" y="630774"/>
                    <a:pt x="1287870" y="642409"/>
                    <a:pt x="1279292" y="650988"/>
                  </a:cubicBezTo>
                  <a:cubicBezTo>
                    <a:pt x="1270713" y="659566"/>
                    <a:pt x="1259078" y="664386"/>
                    <a:pt x="1246947" y="664386"/>
                  </a:cubicBezTo>
                  <a:lnTo>
                    <a:pt x="45743" y="664386"/>
                  </a:lnTo>
                  <a:cubicBezTo>
                    <a:pt x="33611" y="664386"/>
                    <a:pt x="21976" y="659566"/>
                    <a:pt x="13398" y="650988"/>
                  </a:cubicBezTo>
                  <a:cubicBezTo>
                    <a:pt x="4819" y="642409"/>
                    <a:pt x="0" y="630774"/>
                    <a:pt x="0" y="618642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22"/>
            <p:cNvSpPr txBox="1"/>
            <p:nvPr/>
          </p:nvSpPr>
          <p:spPr>
            <a:xfrm>
              <a:off x="0" y="-38100"/>
              <a:ext cx="1292690" cy="702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" name="Google Shape;333;p22"/>
          <p:cNvGrpSpPr/>
          <p:nvPr/>
        </p:nvGrpSpPr>
        <p:grpSpPr>
          <a:xfrm>
            <a:off x="11950834" y="3463732"/>
            <a:ext cx="4908181" cy="2725557"/>
            <a:chOff x="0" y="-38100"/>
            <a:chExt cx="1292690" cy="717842"/>
          </a:xfrm>
        </p:grpSpPr>
        <p:sp>
          <p:nvSpPr>
            <p:cNvPr id="334" name="Google Shape;334;p22"/>
            <p:cNvSpPr/>
            <p:nvPr/>
          </p:nvSpPr>
          <p:spPr>
            <a:xfrm>
              <a:off x="0" y="0"/>
              <a:ext cx="1292690" cy="679742"/>
            </a:xfrm>
            <a:custGeom>
              <a:rect b="b" l="l" r="r" t="t"/>
              <a:pathLst>
                <a:path extrusionOk="0" h="679742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33999"/>
                  </a:lnTo>
                  <a:cubicBezTo>
                    <a:pt x="1292690" y="646131"/>
                    <a:pt x="1287870" y="657766"/>
                    <a:pt x="1279292" y="666344"/>
                  </a:cubicBezTo>
                  <a:cubicBezTo>
                    <a:pt x="1270713" y="674923"/>
                    <a:pt x="1259078" y="679742"/>
                    <a:pt x="1246947" y="679742"/>
                  </a:cubicBezTo>
                  <a:lnTo>
                    <a:pt x="45743" y="679742"/>
                  </a:lnTo>
                  <a:cubicBezTo>
                    <a:pt x="33611" y="679742"/>
                    <a:pt x="21976" y="674923"/>
                    <a:pt x="13398" y="666344"/>
                  </a:cubicBezTo>
                  <a:cubicBezTo>
                    <a:pt x="4819" y="657766"/>
                    <a:pt x="0" y="646131"/>
                    <a:pt x="0" y="633999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2"/>
            <p:cNvSpPr txBox="1"/>
            <p:nvPr/>
          </p:nvSpPr>
          <p:spPr>
            <a:xfrm>
              <a:off x="0" y="-38100"/>
              <a:ext cx="1292690" cy="717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" name="Google Shape;336;p22"/>
          <p:cNvGrpSpPr/>
          <p:nvPr/>
        </p:nvGrpSpPr>
        <p:grpSpPr>
          <a:xfrm>
            <a:off x="11950834" y="6349428"/>
            <a:ext cx="4908181" cy="2667250"/>
            <a:chOff x="0" y="-38100"/>
            <a:chExt cx="1292690" cy="702486"/>
          </a:xfrm>
        </p:grpSpPr>
        <p:sp>
          <p:nvSpPr>
            <p:cNvPr id="337" name="Google Shape;337;p22"/>
            <p:cNvSpPr/>
            <p:nvPr/>
          </p:nvSpPr>
          <p:spPr>
            <a:xfrm>
              <a:off x="0" y="0"/>
              <a:ext cx="1292690" cy="664386"/>
            </a:xfrm>
            <a:custGeom>
              <a:rect b="b" l="l" r="r" t="t"/>
              <a:pathLst>
                <a:path extrusionOk="0" h="664386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18642"/>
                  </a:lnTo>
                  <a:cubicBezTo>
                    <a:pt x="1292690" y="630774"/>
                    <a:pt x="1287870" y="642409"/>
                    <a:pt x="1279292" y="650988"/>
                  </a:cubicBezTo>
                  <a:cubicBezTo>
                    <a:pt x="1270713" y="659566"/>
                    <a:pt x="1259078" y="664386"/>
                    <a:pt x="1246947" y="664386"/>
                  </a:cubicBezTo>
                  <a:lnTo>
                    <a:pt x="45743" y="664386"/>
                  </a:lnTo>
                  <a:cubicBezTo>
                    <a:pt x="33611" y="664386"/>
                    <a:pt x="21976" y="659566"/>
                    <a:pt x="13398" y="650988"/>
                  </a:cubicBezTo>
                  <a:cubicBezTo>
                    <a:pt x="4819" y="642409"/>
                    <a:pt x="0" y="630774"/>
                    <a:pt x="0" y="618642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22"/>
            <p:cNvSpPr txBox="1"/>
            <p:nvPr/>
          </p:nvSpPr>
          <p:spPr>
            <a:xfrm>
              <a:off x="0" y="-38100"/>
              <a:ext cx="1292690" cy="702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9" name="Google Shape;339;p22"/>
          <p:cNvSpPr txBox="1"/>
          <p:nvPr/>
        </p:nvSpPr>
        <p:spPr>
          <a:xfrm>
            <a:off x="3459680" y="1663205"/>
            <a:ext cx="11368639" cy="1194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IMPACT ET DURABILITÉ</a:t>
            </a:r>
            <a:endParaRPr/>
          </a:p>
        </p:txBody>
      </p:sp>
      <p:sp>
        <p:nvSpPr>
          <p:cNvPr id="340" name="Google Shape;340;p22"/>
          <p:cNvSpPr txBox="1"/>
          <p:nvPr/>
        </p:nvSpPr>
        <p:spPr>
          <a:xfrm>
            <a:off x="7277619" y="4868997"/>
            <a:ext cx="4009052" cy="578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Inclusion numérique des jeunes, femmes et artisans.</a:t>
            </a:r>
            <a:endParaRPr/>
          </a:p>
        </p:txBody>
      </p:sp>
      <p:sp>
        <p:nvSpPr>
          <p:cNvPr id="341" name="Google Shape;341;p22"/>
          <p:cNvSpPr txBox="1"/>
          <p:nvPr/>
        </p:nvSpPr>
        <p:spPr>
          <a:xfrm>
            <a:off x="12454100" y="4868997"/>
            <a:ext cx="4009052" cy="578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Soutien à la création de micro-entreprises.</a:t>
            </a:r>
            <a:endParaRPr/>
          </a:p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42" name="Google Shape;342;p22"/>
          <p:cNvSpPr txBox="1"/>
          <p:nvPr/>
        </p:nvSpPr>
        <p:spPr>
          <a:xfrm>
            <a:off x="7277619" y="7779642"/>
            <a:ext cx="4379367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Formation aux outils digitaux.</a:t>
            </a:r>
            <a:endParaRPr/>
          </a:p>
        </p:txBody>
      </p:sp>
      <p:sp>
        <p:nvSpPr>
          <p:cNvPr id="343" name="Google Shape;343;p22"/>
          <p:cNvSpPr txBox="1"/>
          <p:nvPr/>
        </p:nvSpPr>
        <p:spPr>
          <a:xfrm>
            <a:off x="12454100" y="7779642"/>
            <a:ext cx="41664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Modèle d’abonnement sta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ble et durable</a:t>
            </a: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.</a:t>
            </a:r>
            <a:endParaRPr/>
          </a:p>
        </p:txBody>
      </p:sp>
      <p:sp>
        <p:nvSpPr>
          <p:cNvPr id="344" name="Google Shape;344;p22"/>
          <p:cNvSpPr txBox="1"/>
          <p:nvPr/>
        </p:nvSpPr>
        <p:spPr>
          <a:xfrm>
            <a:off x="7277619" y="4016831"/>
            <a:ext cx="3610331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Social</a:t>
            </a:r>
            <a:endParaRPr/>
          </a:p>
        </p:txBody>
      </p:sp>
      <p:sp>
        <p:nvSpPr>
          <p:cNvPr id="345" name="Google Shape;345;p22"/>
          <p:cNvSpPr txBox="1"/>
          <p:nvPr/>
        </p:nvSpPr>
        <p:spPr>
          <a:xfrm>
            <a:off x="12454100" y="4016831"/>
            <a:ext cx="3265982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Économique</a:t>
            </a:r>
            <a:endParaRPr/>
          </a:p>
        </p:txBody>
      </p:sp>
      <p:sp>
        <p:nvSpPr>
          <p:cNvPr id="346" name="Google Shape;346;p22"/>
          <p:cNvSpPr txBox="1"/>
          <p:nvPr/>
        </p:nvSpPr>
        <p:spPr>
          <a:xfrm>
            <a:off x="7277619" y="6732214"/>
            <a:ext cx="4009052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Éducatif</a:t>
            </a:r>
            <a:endParaRPr/>
          </a:p>
        </p:txBody>
      </p:sp>
      <p:sp>
        <p:nvSpPr>
          <p:cNvPr id="347" name="Google Shape;347;p22"/>
          <p:cNvSpPr txBox="1"/>
          <p:nvPr/>
        </p:nvSpPr>
        <p:spPr>
          <a:xfrm>
            <a:off x="12454100" y="6732214"/>
            <a:ext cx="3882187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Durable</a:t>
            </a:r>
            <a:endParaRPr/>
          </a:p>
        </p:txBody>
      </p:sp>
      <p:sp>
        <p:nvSpPr>
          <p:cNvPr id="348" name="Google Shape;348;p22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49" name="Google Shape;349;p22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oogle Shape;354;p23"/>
          <p:cNvGrpSpPr/>
          <p:nvPr/>
        </p:nvGrpSpPr>
        <p:grpSpPr>
          <a:xfrm>
            <a:off x="8632030" y="958233"/>
            <a:ext cx="10059041" cy="7998393"/>
            <a:chOff x="0" y="-66675"/>
            <a:chExt cx="2649295" cy="2106572"/>
          </a:xfrm>
        </p:grpSpPr>
        <p:sp>
          <p:nvSpPr>
            <p:cNvPr id="355" name="Google Shape;355;p23"/>
            <p:cNvSpPr/>
            <p:nvPr/>
          </p:nvSpPr>
          <p:spPr>
            <a:xfrm>
              <a:off x="0" y="0"/>
              <a:ext cx="2649295" cy="2039897"/>
            </a:xfrm>
            <a:custGeom>
              <a:rect b="b" l="l" r="r" t="t"/>
              <a:pathLst>
                <a:path extrusionOk="0" h="2039897" w="2649295">
                  <a:moveTo>
                    <a:pt x="30786" y="0"/>
                  </a:moveTo>
                  <a:lnTo>
                    <a:pt x="2618509" y="0"/>
                  </a:lnTo>
                  <a:cubicBezTo>
                    <a:pt x="2635511" y="0"/>
                    <a:pt x="2649295" y="13783"/>
                    <a:pt x="2649295" y="30786"/>
                  </a:cubicBezTo>
                  <a:lnTo>
                    <a:pt x="2649295" y="2009111"/>
                  </a:lnTo>
                  <a:cubicBezTo>
                    <a:pt x="2649295" y="2026114"/>
                    <a:pt x="2635511" y="2039897"/>
                    <a:pt x="2618509" y="2039897"/>
                  </a:cubicBezTo>
                  <a:lnTo>
                    <a:pt x="30786" y="2039897"/>
                  </a:lnTo>
                  <a:cubicBezTo>
                    <a:pt x="13783" y="2039897"/>
                    <a:pt x="0" y="2026114"/>
                    <a:pt x="0" y="2009111"/>
                  </a:cubicBezTo>
                  <a:lnTo>
                    <a:pt x="0" y="30786"/>
                  </a:lnTo>
                  <a:cubicBezTo>
                    <a:pt x="0" y="13783"/>
                    <a:pt x="13783" y="0"/>
                    <a:pt x="30786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23"/>
            <p:cNvSpPr txBox="1"/>
            <p:nvPr/>
          </p:nvSpPr>
          <p:spPr>
            <a:xfrm>
              <a:off x="0" y="-66675"/>
              <a:ext cx="2649295" cy="21065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" name="Google Shape;357;p23"/>
          <p:cNvGrpSpPr/>
          <p:nvPr/>
        </p:nvGrpSpPr>
        <p:grpSpPr>
          <a:xfrm rot="-5400000">
            <a:off x="6641875" y="-568614"/>
            <a:ext cx="3770176" cy="2451558"/>
            <a:chOff x="0" y="-38100"/>
            <a:chExt cx="683583" cy="444500"/>
          </a:xfrm>
        </p:grpSpPr>
        <p:sp>
          <p:nvSpPr>
            <p:cNvPr id="358" name="Google Shape;358;p23"/>
            <p:cNvSpPr/>
            <p:nvPr/>
          </p:nvSpPr>
          <p:spPr>
            <a:xfrm>
              <a:off x="0" y="0"/>
              <a:ext cx="683583" cy="406400"/>
            </a:xfrm>
            <a:custGeom>
              <a:rect b="b" l="l" r="r" t="t"/>
              <a:pathLst>
                <a:path extrusionOk="0" h="406400" w="683583">
                  <a:moveTo>
                    <a:pt x="480383" y="0"/>
                  </a:moveTo>
                  <a:cubicBezTo>
                    <a:pt x="592607" y="0"/>
                    <a:pt x="683583" y="90976"/>
                    <a:pt x="683583" y="203200"/>
                  </a:cubicBezTo>
                  <a:cubicBezTo>
                    <a:pt x="683583" y="315424"/>
                    <a:pt x="592607" y="406400"/>
                    <a:pt x="4803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23"/>
            <p:cNvSpPr txBox="1"/>
            <p:nvPr/>
          </p:nvSpPr>
          <p:spPr>
            <a:xfrm>
              <a:off x="0" y="-38100"/>
              <a:ext cx="68358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Google Shape;360;p23"/>
          <p:cNvSpPr/>
          <p:nvPr/>
        </p:nvSpPr>
        <p:spPr>
          <a:xfrm>
            <a:off x="8632030" y="1211390"/>
            <a:ext cx="8183040" cy="3932110"/>
          </a:xfrm>
          <a:custGeom>
            <a:rect b="b" l="l" r="r" t="t"/>
            <a:pathLst>
              <a:path extrusionOk="0" h="609187" w="1267767">
                <a:moveTo>
                  <a:pt x="40682" y="0"/>
                </a:moveTo>
                <a:lnTo>
                  <a:pt x="1227085" y="0"/>
                </a:lnTo>
                <a:cubicBezTo>
                  <a:pt x="1249553" y="0"/>
                  <a:pt x="1267767" y="18214"/>
                  <a:pt x="1267767" y="40682"/>
                </a:cubicBezTo>
                <a:lnTo>
                  <a:pt x="1267767" y="568505"/>
                </a:lnTo>
                <a:cubicBezTo>
                  <a:pt x="1267767" y="579294"/>
                  <a:pt x="1263481" y="589642"/>
                  <a:pt x="1255852" y="597271"/>
                </a:cubicBezTo>
                <a:cubicBezTo>
                  <a:pt x="1248222" y="604901"/>
                  <a:pt x="1237875" y="609187"/>
                  <a:pt x="1227085" y="609187"/>
                </a:cubicBezTo>
                <a:lnTo>
                  <a:pt x="40682" y="609187"/>
                </a:lnTo>
                <a:cubicBezTo>
                  <a:pt x="18214" y="609187"/>
                  <a:pt x="0" y="590973"/>
                  <a:pt x="0" y="568505"/>
                </a:cubicBezTo>
                <a:lnTo>
                  <a:pt x="0" y="40682"/>
                </a:lnTo>
                <a:cubicBezTo>
                  <a:pt x="0" y="29892"/>
                  <a:pt x="4286" y="19545"/>
                  <a:pt x="11915" y="11915"/>
                </a:cubicBezTo>
                <a:cubicBezTo>
                  <a:pt x="19545" y="4286"/>
                  <a:pt x="29892" y="0"/>
                  <a:pt x="40682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8656" r="-8656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61" name="Google Shape;361;p23"/>
          <p:cNvGrpSpPr/>
          <p:nvPr/>
        </p:nvGrpSpPr>
        <p:grpSpPr>
          <a:xfrm rot="-5400000">
            <a:off x="-1927045" y="8551511"/>
            <a:ext cx="4404106" cy="663813"/>
            <a:chOff x="0" y="-38100"/>
            <a:chExt cx="2949061" cy="444500"/>
          </a:xfrm>
        </p:grpSpPr>
        <p:sp>
          <p:nvSpPr>
            <p:cNvPr id="362" name="Google Shape;362;p23"/>
            <p:cNvSpPr/>
            <p:nvPr/>
          </p:nvSpPr>
          <p:spPr>
            <a:xfrm>
              <a:off x="0" y="0"/>
              <a:ext cx="2949061" cy="406400"/>
            </a:xfrm>
            <a:custGeom>
              <a:rect b="b" l="l" r="r" t="t"/>
              <a:pathLst>
                <a:path extrusionOk="0" h="406400" w="2949061">
                  <a:moveTo>
                    <a:pt x="2745861" y="0"/>
                  </a:moveTo>
                  <a:cubicBezTo>
                    <a:pt x="2858086" y="0"/>
                    <a:pt x="2949061" y="90976"/>
                    <a:pt x="2949061" y="203200"/>
                  </a:cubicBezTo>
                  <a:cubicBezTo>
                    <a:pt x="2949061" y="315424"/>
                    <a:pt x="2858086" y="406400"/>
                    <a:pt x="274586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23"/>
            <p:cNvSpPr txBox="1"/>
            <p:nvPr/>
          </p:nvSpPr>
          <p:spPr>
            <a:xfrm>
              <a:off x="0" y="-38100"/>
              <a:ext cx="294906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4" name="Google Shape;364;p23"/>
          <p:cNvSpPr/>
          <p:nvPr/>
        </p:nvSpPr>
        <p:spPr>
          <a:xfrm>
            <a:off x="16027033" y="2812196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9"/>
                </a:lnTo>
                <a:lnTo>
                  <a:pt x="0" y="260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3"/>
          <p:cNvSpPr/>
          <p:nvPr/>
        </p:nvSpPr>
        <p:spPr>
          <a:xfrm>
            <a:off x="16027033" y="3237880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9"/>
                </a:lnTo>
                <a:lnTo>
                  <a:pt x="0" y="260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6" name="Google Shape;366;p23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7" name="Google Shape;367;p23"/>
          <p:cNvSpPr txBox="1"/>
          <p:nvPr/>
        </p:nvSpPr>
        <p:spPr>
          <a:xfrm>
            <a:off x="1782906" y="2436161"/>
            <a:ext cx="6366504" cy="1190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TRACTION</a:t>
            </a:r>
            <a:endParaRPr/>
          </a:p>
        </p:txBody>
      </p:sp>
      <p:sp>
        <p:nvSpPr>
          <p:cNvPr id="368" name="Google Shape;368;p23"/>
          <p:cNvSpPr txBox="1"/>
          <p:nvPr/>
        </p:nvSpPr>
        <p:spPr>
          <a:xfrm>
            <a:off x="1782906" y="3995354"/>
            <a:ext cx="5605310" cy="4738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Depuis son lancement, Zifek Space affiche des résultats concrets qui confirment l’intérêt croissant des petits entrepreneurs et prestataires pour la digitalisation.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La plateforme attire déjà ses premiers utilisateurs payants et démontre une adoption rapide sur le marché marocain.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Grâce à une offre ultra-abordable (35 DH/mois) et une interface simple à utiliser, Zifek Space séduit les TPE, artisans et indépendants qui recherchent une solution locale, efficace et complète.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69" name="Google Shape;369;p23"/>
          <p:cNvSpPr txBox="1"/>
          <p:nvPr/>
        </p:nvSpPr>
        <p:spPr>
          <a:xfrm>
            <a:off x="9471261" y="6497893"/>
            <a:ext cx="3580963" cy="19596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Les utilisateurs apprécient la facilité d’utilisation, la rapidité de mise en ligne, et la valeur ajoutée du logiciel de gestion intégré.</a:t>
            </a:r>
            <a:endParaRPr/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Ils soulignent une meilleure -- fidélisation client renforcée grâce au système intégré de points.</a:t>
            </a:r>
            <a:endParaRPr/>
          </a:p>
        </p:txBody>
      </p:sp>
      <p:sp>
        <p:nvSpPr>
          <p:cNvPr id="370" name="Google Shape;370;p23"/>
          <p:cNvSpPr txBox="1"/>
          <p:nvPr/>
        </p:nvSpPr>
        <p:spPr>
          <a:xfrm>
            <a:off x="13549089" y="6776289"/>
            <a:ext cx="3265982" cy="16833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Zifek Space compte déjà :</a:t>
            </a:r>
            <a:endParaRPr/>
          </a:p>
          <a:p>
            <a:pPr indent="-172678" lvl="1" marL="345355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D0D0D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👥 plus de 10 clients payants</a:t>
            </a:r>
            <a:endParaRPr/>
          </a:p>
          <a:p>
            <a:pPr indent="-172678" lvl="1" marL="345355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D0D0D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🛍️ +92 produits ajoutés</a:t>
            </a:r>
            <a:endParaRPr/>
          </a:p>
          <a:p>
            <a:pPr indent="-172678" lvl="1" marL="345355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Clr>
                <a:srgbClr val="D0D0D0"/>
              </a:buClr>
              <a:buSzPts val="1599"/>
              <a:buFont typeface="Arial"/>
              <a:buChar char="•"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🌐 +1000 visites enregistrées sur les boutiques et sites clients</a:t>
            </a:r>
            <a:endParaRPr/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71" name="Google Shape;371;p23"/>
          <p:cNvSpPr txBox="1"/>
          <p:nvPr/>
        </p:nvSpPr>
        <p:spPr>
          <a:xfrm>
            <a:off x="9471261" y="5544917"/>
            <a:ext cx="2831013" cy="810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Retour positif des utilisateurs</a:t>
            </a:r>
            <a:endParaRPr/>
          </a:p>
        </p:txBody>
      </p:sp>
      <p:sp>
        <p:nvSpPr>
          <p:cNvPr id="372" name="Google Shape;372;p23"/>
          <p:cNvSpPr txBox="1"/>
          <p:nvPr/>
        </p:nvSpPr>
        <p:spPr>
          <a:xfrm>
            <a:off x="13549089" y="5662186"/>
            <a:ext cx="3265982" cy="810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Croissance tangible dès les premières étapes</a:t>
            </a:r>
            <a:endParaRPr/>
          </a:p>
        </p:txBody>
      </p:sp>
      <p:sp>
        <p:nvSpPr>
          <p:cNvPr id="373" name="Google Shape;373;p23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78;p24"/>
          <p:cNvGrpSpPr/>
          <p:nvPr/>
        </p:nvGrpSpPr>
        <p:grpSpPr>
          <a:xfrm rot="-5400000">
            <a:off x="-1926980" y="8551424"/>
            <a:ext cx="4404128" cy="663966"/>
            <a:chOff x="0" y="-38100"/>
            <a:chExt cx="2949061" cy="444600"/>
          </a:xfrm>
        </p:grpSpPr>
        <p:sp>
          <p:nvSpPr>
            <p:cNvPr id="379" name="Google Shape;379;p24"/>
            <p:cNvSpPr/>
            <p:nvPr/>
          </p:nvSpPr>
          <p:spPr>
            <a:xfrm>
              <a:off x="0" y="0"/>
              <a:ext cx="2949061" cy="406400"/>
            </a:xfrm>
            <a:custGeom>
              <a:rect b="b" l="l" r="r" t="t"/>
              <a:pathLst>
                <a:path extrusionOk="0" h="406400" w="2949061">
                  <a:moveTo>
                    <a:pt x="2745861" y="0"/>
                  </a:moveTo>
                  <a:cubicBezTo>
                    <a:pt x="2858086" y="0"/>
                    <a:pt x="2949061" y="90976"/>
                    <a:pt x="2949061" y="203200"/>
                  </a:cubicBezTo>
                  <a:cubicBezTo>
                    <a:pt x="2949061" y="315424"/>
                    <a:pt x="2858086" y="406400"/>
                    <a:pt x="274586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24"/>
            <p:cNvSpPr txBox="1"/>
            <p:nvPr/>
          </p:nvSpPr>
          <p:spPr>
            <a:xfrm>
              <a:off x="0" y="-38100"/>
              <a:ext cx="29490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24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2" name="Google Shape;382;p24"/>
          <p:cNvSpPr txBox="1"/>
          <p:nvPr/>
        </p:nvSpPr>
        <p:spPr>
          <a:xfrm>
            <a:off x="1884460" y="984571"/>
            <a:ext cx="2998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pic>
        <p:nvPicPr>
          <p:cNvPr id="383" name="Google Shape;383;p24" title="thecalculat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00" y="6141425"/>
            <a:ext cx="7167626" cy="3512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4" title="monetcanal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479325" y="1558975"/>
            <a:ext cx="4701950" cy="374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4" title="ikoko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61621" y="1896763"/>
            <a:ext cx="5810899" cy="306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24" title="75pro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7200" y="1799750"/>
            <a:ext cx="7167619" cy="3740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24" title="tiram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686150" y="5789413"/>
            <a:ext cx="8204276" cy="4216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25"/>
          <p:cNvGrpSpPr/>
          <p:nvPr/>
        </p:nvGrpSpPr>
        <p:grpSpPr>
          <a:xfrm rot="-5400000">
            <a:off x="-1926980" y="8551424"/>
            <a:ext cx="4404128" cy="663966"/>
            <a:chOff x="0" y="-38100"/>
            <a:chExt cx="2949061" cy="444600"/>
          </a:xfrm>
        </p:grpSpPr>
        <p:sp>
          <p:nvSpPr>
            <p:cNvPr id="393" name="Google Shape;393;p25"/>
            <p:cNvSpPr/>
            <p:nvPr/>
          </p:nvSpPr>
          <p:spPr>
            <a:xfrm>
              <a:off x="0" y="0"/>
              <a:ext cx="2949061" cy="406400"/>
            </a:xfrm>
            <a:custGeom>
              <a:rect b="b" l="l" r="r" t="t"/>
              <a:pathLst>
                <a:path extrusionOk="0" h="406400" w="2949061">
                  <a:moveTo>
                    <a:pt x="2745861" y="0"/>
                  </a:moveTo>
                  <a:cubicBezTo>
                    <a:pt x="2858086" y="0"/>
                    <a:pt x="2949061" y="90976"/>
                    <a:pt x="2949061" y="203200"/>
                  </a:cubicBezTo>
                  <a:cubicBezTo>
                    <a:pt x="2949061" y="315424"/>
                    <a:pt x="2858086" y="406400"/>
                    <a:pt x="274586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25"/>
            <p:cNvSpPr txBox="1"/>
            <p:nvPr/>
          </p:nvSpPr>
          <p:spPr>
            <a:xfrm>
              <a:off x="0" y="-38100"/>
              <a:ext cx="2949000" cy="44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5" name="Google Shape;395;p25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25"/>
          <p:cNvSpPr txBox="1"/>
          <p:nvPr/>
        </p:nvSpPr>
        <p:spPr>
          <a:xfrm>
            <a:off x="1884460" y="984571"/>
            <a:ext cx="2998200" cy="364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pic>
        <p:nvPicPr>
          <p:cNvPr id="397" name="Google Shape;397;p25" title="prod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95150" y="803847"/>
            <a:ext cx="9707021" cy="443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25" title="for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85616" y="5520820"/>
            <a:ext cx="9688786" cy="45161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6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04" name="Google Shape;404;p26"/>
          <p:cNvGrpSpPr/>
          <p:nvPr/>
        </p:nvGrpSpPr>
        <p:grpSpPr>
          <a:xfrm rot="-5400000">
            <a:off x="-2832302" y="5941965"/>
            <a:ext cx="8619686" cy="2451558"/>
            <a:chOff x="0" y="-38100"/>
            <a:chExt cx="1562864" cy="444500"/>
          </a:xfrm>
        </p:grpSpPr>
        <p:sp>
          <p:nvSpPr>
            <p:cNvPr id="405" name="Google Shape;405;p26"/>
            <p:cNvSpPr/>
            <p:nvPr/>
          </p:nvSpPr>
          <p:spPr>
            <a:xfrm>
              <a:off x="0" y="0"/>
              <a:ext cx="1562864" cy="406400"/>
            </a:xfrm>
            <a:custGeom>
              <a:rect b="b" l="l" r="r" t="t"/>
              <a:pathLst>
                <a:path extrusionOk="0" h="406400" w="1562864">
                  <a:moveTo>
                    <a:pt x="1359664" y="0"/>
                  </a:moveTo>
                  <a:cubicBezTo>
                    <a:pt x="1471888" y="0"/>
                    <a:pt x="1562864" y="90976"/>
                    <a:pt x="1562864" y="203200"/>
                  </a:cubicBezTo>
                  <a:cubicBezTo>
                    <a:pt x="1562864" y="315424"/>
                    <a:pt x="1471888" y="406400"/>
                    <a:pt x="135966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6"/>
            <p:cNvSpPr txBox="1"/>
            <p:nvPr/>
          </p:nvSpPr>
          <p:spPr>
            <a:xfrm>
              <a:off x="0" y="-38100"/>
              <a:ext cx="156286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26"/>
          <p:cNvGrpSpPr/>
          <p:nvPr/>
        </p:nvGrpSpPr>
        <p:grpSpPr>
          <a:xfrm rot="-5400000">
            <a:off x="15621390" y="191291"/>
            <a:ext cx="4669407" cy="663813"/>
            <a:chOff x="0" y="-38100"/>
            <a:chExt cx="3126711" cy="444500"/>
          </a:xfrm>
        </p:grpSpPr>
        <p:sp>
          <p:nvSpPr>
            <p:cNvPr id="408" name="Google Shape;408;p26"/>
            <p:cNvSpPr/>
            <p:nvPr/>
          </p:nvSpPr>
          <p:spPr>
            <a:xfrm>
              <a:off x="0" y="0"/>
              <a:ext cx="3126711" cy="406400"/>
            </a:xfrm>
            <a:custGeom>
              <a:rect b="b" l="l" r="r" t="t"/>
              <a:pathLst>
                <a:path extrusionOk="0" h="406400" w="3126711">
                  <a:moveTo>
                    <a:pt x="2923511" y="0"/>
                  </a:moveTo>
                  <a:cubicBezTo>
                    <a:pt x="3035736" y="0"/>
                    <a:pt x="3126711" y="90976"/>
                    <a:pt x="3126711" y="203200"/>
                  </a:cubicBezTo>
                  <a:cubicBezTo>
                    <a:pt x="3126711" y="315424"/>
                    <a:pt x="3035736" y="406400"/>
                    <a:pt x="292351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26"/>
            <p:cNvSpPr txBox="1"/>
            <p:nvPr/>
          </p:nvSpPr>
          <p:spPr>
            <a:xfrm>
              <a:off x="0" y="-38100"/>
              <a:ext cx="312671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0" name="Google Shape;410;p26"/>
          <p:cNvSpPr/>
          <p:nvPr/>
        </p:nvSpPr>
        <p:spPr>
          <a:xfrm>
            <a:off x="16408468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1" name="Google Shape;411;p26"/>
          <p:cNvSpPr/>
          <p:nvPr/>
        </p:nvSpPr>
        <p:spPr>
          <a:xfrm>
            <a:off x="16408468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2" name="Google Shape;412;p26"/>
          <p:cNvSpPr txBox="1"/>
          <p:nvPr/>
        </p:nvSpPr>
        <p:spPr>
          <a:xfrm>
            <a:off x="3459680" y="1663205"/>
            <a:ext cx="11368639" cy="1194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PROJECTION FINANCIÈRE</a:t>
            </a:r>
            <a:endParaRPr/>
          </a:p>
        </p:txBody>
      </p:sp>
      <p:sp>
        <p:nvSpPr>
          <p:cNvPr id="413" name="Google Shape;413;p26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14" name="Google Shape;414;p26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415" name="Google Shape;415;p26"/>
          <p:cNvSpPr txBox="1"/>
          <p:nvPr/>
        </p:nvSpPr>
        <p:spPr>
          <a:xfrm>
            <a:off x="3459680" y="3238500"/>
            <a:ext cx="12542320" cy="5816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Noto Sans Symbols"/>
              <a:buChar char="❖"/>
            </a:pPr>
            <a:r>
              <a:rPr b="1" i="0" lang="en-US" sz="3600" u="sng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Hypothèses de base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600" u="sng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Statut : Auto-entrepreneur (services numériques) – impôt 1 % du CA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Prix : 35 DH/mois/client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Croissance : +20% par an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Coûts fixes augmentent de 10 %/an</a:t>
            </a:r>
            <a:endParaRPr/>
          </a:p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b="1"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de départ : 1 000 abonnés fin 2026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7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21" name="Google Shape;421;p27"/>
          <p:cNvGrpSpPr/>
          <p:nvPr/>
        </p:nvGrpSpPr>
        <p:grpSpPr>
          <a:xfrm rot="-5400000">
            <a:off x="-2832302" y="5941965"/>
            <a:ext cx="8619686" cy="2451558"/>
            <a:chOff x="0" y="-38100"/>
            <a:chExt cx="1562864" cy="444500"/>
          </a:xfrm>
        </p:grpSpPr>
        <p:sp>
          <p:nvSpPr>
            <p:cNvPr id="422" name="Google Shape;422;p27"/>
            <p:cNvSpPr/>
            <p:nvPr/>
          </p:nvSpPr>
          <p:spPr>
            <a:xfrm>
              <a:off x="0" y="0"/>
              <a:ext cx="1562864" cy="406400"/>
            </a:xfrm>
            <a:custGeom>
              <a:rect b="b" l="l" r="r" t="t"/>
              <a:pathLst>
                <a:path extrusionOk="0" h="406400" w="1562864">
                  <a:moveTo>
                    <a:pt x="1359664" y="0"/>
                  </a:moveTo>
                  <a:cubicBezTo>
                    <a:pt x="1471888" y="0"/>
                    <a:pt x="1562864" y="90976"/>
                    <a:pt x="1562864" y="203200"/>
                  </a:cubicBezTo>
                  <a:cubicBezTo>
                    <a:pt x="1562864" y="315424"/>
                    <a:pt x="1471888" y="406400"/>
                    <a:pt x="135966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7"/>
            <p:cNvSpPr txBox="1"/>
            <p:nvPr/>
          </p:nvSpPr>
          <p:spPr>
            <a:xfrm>
              <a:off x="0" y="-38100"/>
              <a:ext cx="156286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4" name="Google Shape;424;p27"/>
          <p:cNvGrpSpPr/>
          <p:nvPr/>
        </p:nvGrpSpPr>
        <p:grpSpPr>
          <a:xfrm rot="-5400000">
            <a:off x="15621390" y="191291"/>
            <a:ext cx="4669407" cy="663813"/>
            <a:chOff x="0" y="-38100"/>
            <a:chExt cx="3126711" cy="444500"/>
          </a:xfrm>
        </p:grpSpPr>
        <p:sp>
          <p:nvSpPr>
            <p:cNvPr id="425" name="Google Shape;425;p27"/>
            <p:cNvSpPr/>
            <p:nvPr/>
          </p:nvSpPr>
          <p:spPr>
            <a:xfrm>
              <a:off x="0" y="0"/>
              <a:ext cx="3126711" cy="406400"/>
            </a:xfrm>
            <a:custGeom>
              <a:rect b="b" l="l" r="r" t="t"/>
              <a:pathLst>
                <a:path extrusionOk="0" h="406400" w="3126711">
                  <a:moveTo>
                    <a:pt x="2923511" y="0"/>
                  </a:moveTo>
                  <a:cubicBezTo>
                    <a:pt x="3035736" y="0"/>
                    <a:pt x="3126711" y="90976"/>
                    <a:pt x="3126711" y="203200"/>
                  </a:cubicBezTo>
                  <a:cubicBezTo>
                    <a:pt x="3126711" y="315424"/>
                    <a:pt x="3035736" y="406400"/>
                    <a:pt x="292351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7"/>
            <p:cNvSpPr txBox="1"/>
            <p:nvPr/>
          </p:nvSpPr>
          <p:spPr>
            <a:xfrm>
              <a:off x="0" y="-38100"/>
              <a:ext cx="312671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27"/>
          <p:cNvSpPr/>
          <p:nvPr/>
        </p:nvSpPr>
        <p:spPr>
          <a:xfrm>
            <a:off x="16408468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8" name="Google Shape;428;p27"/>
          <p:cNvSpPr/>
          <p:nvPr/>
        </p:nvSpPr>
        <p:spPr>
          <a:xfrm>
            <a:off x="16408468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29" name="Google Shape;429;p27"/>
          <p:cNvSpPr txBox="1"/>
          <p:nvPr/>
        </p:nvSpPr>
        <p:spPr>
          <a:xfrm>
            <a:off x="4197313" y="425303"/>
            <a:ext cx="11368639" cy="1194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14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PROJECTION FINANCIÈRE</a:t>
            </a:r>
            <a:endParaRPr/>
          </a:p>
        </p:txBody>
      </p:sp>
      <p:sp>
        <p:nvSpPr>
          <p:cNvPr id="430" name="Google Shape;430;p27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31" name="Google Shape;431;p27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6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432" name="Google Shape;432;p27"/>
          <p:cNvSpPr txBox="1"/>
          <p:nvPr/>
        </p:nvSpPr>
        <p:spPr>
          <a:xfrm>
            <a:off x="4166833" y="2217367"/>
            <a:ext cx="106222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Revenus prévisionnels</a:t>
            </a:r>
            <a:endParaRPr/>
          </a:p>
        </p:txBody>
      </p:sp>
      <p:graphicFrame>
        <p:nvGraphicFramePr>
          <p:cNvPr id="433" name="Google Shape;433;p27"/>
          <p:cNvGraphicFramePr/>
          <p:nvPr/>
        </p:nvGraphicFramePr>
        <p:xfrm>
          <a:off x="3381953" y="3430740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{239A8558-52CC-4AB9-B81B-60FDA07B4BEC}</a:tableStyleId>
              </a:tblPr>
              <a:tblGrid>
                <a:gridCol w="3390900"/>
                <a:gridCol w="3390900"/>
                <a:gridCol w="3390900"/>
                <a:gridCol w="3390900"/>
              </a:tblGrid>
              <a:tr h="609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Mois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Clients abonnés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Revenu mensuel (DH)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Revenu cumulé (DH)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3 500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3 500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250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8 750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26 250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6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17 500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87 500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750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26 250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176 250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831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35 000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420 000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34" name="Google Shape;434;p27"/>
          <p:cNvSpPr txBox="1"/>
          <p:nvPr/>
        </p:nvSpPr>
        <p:spPr>
          <a:xfrm>
            <a:off x="3832860" y="8894997"/>
            <a:ext cx="106222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Revenu annuel estimé : 420000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8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40" name="Google Shape;440;p28"/>
          <p:cNvGrpSpPr/>
          <p:nvPr/>
        </p:nvGrpSpPr>
        <p:grpSpPr>
          <a:xfrm rot="-5400000">
            <a:off x="-2832302" y="5941965"/>
            <a:ext cx="8619686" cy="2451558"/>
            <a:chOff x="0" y="-38100"/>
            <a:chExt cx="1562864" cy="444500"/>
          </a:xfrm>
        </p:grpSpPr>
        <p:sp>
          <p:nvSpPr>
            <p:cNvPr id="441" name="Google Shape;441;p28"/>
            <p:cNvSpPr/>
            <p:nvPr/>
          </p:nvSpPr>
          <p:spPr>
            <a:xfrm>
              <a:off x="0" y="0"/>
              <a:ext cx="1562864" cy="406400"/>
            </a:xfrm>
            <a:custGeom>
              <a:rect b="b" l="l" r="r" t="t"/>
              <a:pathLst>
                <a:path extrusionOk="0" h="406400" w="1562864">
                  <a:moveTo>
                    <a:pt x="1359664" y="0"/>
                  </a:moveTo>
                  <a:cubicBezTo>
                    <a:pt x="1471888" y="0"/>
                    <a:pt x="1562864" y="90976"/>
                    <a:pt x="1562864" y="203200"/>
                  </a:cubicBezTo>
                  <a:cubicBezTo>
                    <a:pt x="1562864" y="315424"/>
                    <a:pt x="1471888" y="406400"/>
                    <a:pt x="135966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28"/>
            <p:cNvSpPr txBox="1"/>
            <p:nvPr/>
          </p:nvSpPr>
          <p:spPr>
            <a:xfrm>
              <a:off x="0" y="-38100"/>
              <a:ext cx="156286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3" name="Google Shape;443;p28"/>
          <p:cNvGrpSpPr/>
          <p:nvPr/>
        </p:nvGrpSpPr>
        <p:grpSpPr>
          <a:xfrm rot="-5400000">
            <a:off x="15621390" y="191291"/>
            <a:ext cx="4669407" cy="663813"/>
            <a:chOff x="0" y="-38100"/>
            <a:chExt cx="3126711" cy="444500"/>
          </a:xfrm>
        </p:grpSpPr>
        <p:sp>
          <p:nvSpPr>
            <p:cNvPr id="444" name="Google Shape;444;p28"/>
            <p:cNvSpPr/>
            <p:nvPr/>
          </p:nvSpPr>
          <p:spPr>
            <a:xfrm>
              <a:off x="0" y="0"/>
              <a:ext cx="3126711" cy="406400"/>
            </a:xfrm>
            <a:custGeom>
              <a:rect b="b" l="l" r="r" t="t"/>
              <a:pathLst>
                <a:path extrusionOk="0" h="406400" w="3126711">
                  <a:moveTo>
                    <a:pt x="2923511" y="0"/>
                  </a:moveTo>
                  <a:cubicBezTo>
                    <a:pt x="3035736" y="0"/>
                    <a:pt x="3126711" y="90976"/>
                    <a:pt x="3126711" y="203200"/>
                  </a:cubicBezTo>
                  <a:cubicBezTo>
                    <a:pt x="3126711" y="315424"/>
                    <a:pt x="3035736" y="406400"/>
                    <a:pt x="292351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28"/>
            <p:cNvSpPr txBox="1"/>
            <p:nvPr/>
          </p:nvSpPr>
          <p:spPr>
            <a:xfrm>
              <a:off x="0" y="-38100"/>
              <a:ext cx="312671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6" name="Google Shape;446;p28"/>
          <p:cNvSpPr/>
          <p:nvPr/>
        </p:nvSpPr>
        <p:spPr>
          <a:xfrm>
            <a:off x="16408468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7" name="Google Shape;447;p28"/>
          <p:cNvSpPr/>
          <p:nvPr/>
        </p:nvSpPr>
        <p:spPr>
          <a:xfrm>
            <a:off x="16408468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48" name="Google Shape;448;p28"/>
          <p:cNvSpPr txBox="1"/>
          <p:nvPr/>
        </p:nvSpPr>
        <p:spPr>
          <a:xfrm>
            <a:off x="4197313" y="425303"/>
            <a:ext cx="11368639" cy="1194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14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PROJECTION FINANCIÈRE</a:t>
            </a:r>
            <a:endParaRPr/>
          </a:p>
        </p:txBody>
      </p:sp>
      <p:sp>
        <p:nvSpPr>
          <p:cNvPr id="449" name="Google Shape;449;p28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50" name="Google Shape;450;p28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6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451" name="Google Shape;451;p28"/>
          <p:cNvSpPr txBox="1"/>
          <p:nvPr/>
        </p:nvSpPr>
        <p:spPr>
          <a:xfrm>
            <a:off x="3832860" y="1676398"/>
            <a:ext cx="106222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Principales dépenses mensuelles</a:t>
            </a:r>
            <a:endParaRPr/>
          </a:p>
        </p:txBody>
      </p:sp>
      <p:graphicFrame>
        <p:nvGraphicFramePr>
          <p:cNvPr id="452" name="Google Shape;452;p28"/>
          <p:cNvGraphicFramePr/>
          <p:nvPr/>
        </p:nvGraphicFramePr>
        <p:xfrm>
          <a:off x="3718124" y="2730756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{239A8558-52CC-4AB9-B81B-60FDA07B4BEC}</a:tableStyleId>
              </a:tblPr>
              <a:tblGrid>
                <a:gridCol w="4107175"/>
                <a:gridCol w="4107175"/>
                <a:gridCol w="4107175"/>
              </a:tblGrid>
              <a:tr h="48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Poste de dépense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Montant mensuel (DH)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annuel (DH)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632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Hébergement &amp; maintenance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1 500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18 000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Marketing &amp; communication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2 500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Développement technique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Support client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24 000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Déplacements &amp; divers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charges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9 000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108 000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756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Impôt auto-entrepreneur (1 % CA)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____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4 200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  <a:tr h="4851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Total général des charges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Times New Roman"/>
                        <a:buNone/>
                      </a:pPr>
                      <a:r>
                        <a:rPr b="1" lang="en-US" sz="20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112 000</a:t>
                      </a:r>
                      <a:endParaRPr b="1" sz="20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453" name="Google Shape;453;p28"/>
          <p:cNvSpPr txBox="1"/>
          <p:nvPr/>
        </p:nvSpPr>
        <p:spPr>
          <a:xfrm>
            <a:off x="3962400" y="8240313"/>
            <a:ext cx="1061357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Résultat net annuel 2026 : 420 000 – 112 200 = 307 800 DH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29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59" name="Google Shape;459;p29"/>
          <p:cNvGrpSpPr/>
          <p:nvPr/>
        </p:nvGrpSpPr>
        <p:grpSpPr>
          <a:xfrm rot="-5400000">
            <a:off x="-2832302" y="5941965"/>
            <a:ext cx="8619686" cy="2451558"/>
            <a:chOff x="0" y="-38100"/>
            <a:chExt cx="1562864" cy="444500"/>
          </a:xfrm>
        </p:grpSpPr>
        <p:sp>
          <p:nvSpPr>
            <p:cNvPr id="460" name="Google Shape;460;p29"/>
            <p:cNvSpPr/>
            <p:nvPr/>
          </p:nvSpPr>
          <p:spPr>
            <a:xfrm>
              <a:off x="0" y="0"/>
              <a:ext cx="1562864" cy="406400"/>
            </a:xfrm>
            <a:custGeom>
              <a:rect b="b" l="l" r="r" t="t"/>
              <a:pathLst>
                <a:path extrusionOk="0" h="406400" w="1562864">
                  <a:moveTo>
                    <a:pt x="1359664" y="0"/>
                  </a:moveTo>
                  <a:cubicBezTo>
                    <a:pt x="1471888" y="0"/>
                    <a:pt x="1562864" y="90976"/>
                    <a:pt x="1562864" y="203200"/>
                  </a:cubicBezTo>
                  <a:cubicBezTo>
                    <a:pt x="1562864" y="315424"/>
                    <a:pt x="1471888" y="406400"/>
                    <a:pt x="135966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29"/>
            <p:cNvSpPr txBox="1"/>
            <p:nvPr/>
          </p:nvSpPr>
          <p:spPr>
            <a:xfrm>
              <a:off x="0" y="-38100"/>
              <a:ext cx="156286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2" name="Google Shape;462;p29"/>
          <p:cNvGrpSpPr/>
          <p:nvPr/>
        </p:nvGrpSpPr>
        <p:grpSpPr>
          <a:xfrm rot="-5400000">
            <a:off x="15621390" y="191291"/>
            <a:ext cx="4669407" cy="663813"/>
            <a:chOff x="0" y="-38100"/>
            <a:chExt cx="3126711" cy="444500"/>
          </a:xfrm>
        </p:grpSpPr>
        <p:sp>
          <p:nvSpPr>
            <p:cNvPr id="463" name="Google Shape;463;p29"/>
            <p:cNvSpPr/>
            <p:nvPr/>
          </p:nvSpPr>
          <p:spPr>
            <a:xfrm>
              <a:off x="0" y="0"/>
              <a:ext cx="3126711" cy="406400"/>
            </a:xfrm>
            <a:custGeom>
              <a:rect b="b" l="l" r="r" t="t"/>
              <a:pathLst>
                <a:path extrusionOk="0" h="406400" w="3126711">
                  <a:moveTo>
                    <a:pt x="2923511" y="0"/>
                  </a:moveTo>
                  <a:cubicBezTo>
                    <a:pt x="3035736" y="0"/>
                    <a:pt x="3126711" y="90976"/>
                    <a:pt x="3126711" y="203200"/>
                  </a:cubicBezTo>
                  <a:cubicBezTo>
                    <a:pt x="3126711" y="315424"/>
                    <a:pt x="3035736" y="406400"/>
                    <a:pt x="292351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29"/>
            <p:cNvSpPr txBox="1"/>
            <p:nvPr/>
          </p:nvSpPr>
          <p:spPr>
            <a:xfrm>
              <a:off x="0" y="-38100"/>
              <a:ext cx="312671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5" name="Google Shape;465;p29"/>
          <p:cNvSpPr/>
          <p:nvPr/>
        </p:nvSpPr>
        <p:spPr>
          <a:xfrm>
            <a:off x="16408468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6" name="Google Shape;466;p29"/>
          <p:cNvSpPr/>
          <p:nvPr/>
        </p:nvSpPr>
        <p:spPr>
          <a:xfrm>
            <a:off x="16408468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7" name="Google Shape;467;p29"/>
          <p:cNvSpPr txBox="1"/>
          <p:nvPr/>
        </p:nvSpPr>
        <p:spPr>
          <a:xfrm>
            <a:off x="4197313" y="425303"/>
            <a:ext cx="11368639" cy="1194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14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PROJECTION FINANCIÈRE</a:t>
            </a:r>
            <a:endParaRPr/>
          </a:p>
        </p:txBody>
      </p:sp>
      <p:sp>
        <p:nvSpPr>
          <p:cNvPr id="468" name="Google Shape;468;p29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69" name="Google Shape;469;p29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6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470" name="Google Shape;470;p29"/>
          <p:cNvSpPr txBox="1"/>
          <p:nvPr/>
        </p:nvSpPr>
        <p:spPr>
          <a:xfrm>
            <a:off x="4166833" y="2217367"/>
            <a:ext cx="106222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❖"/>
            </a:pPr>
            <a:r>
              <a:rPr b="1" lang="en-US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Projection financière sur 5 ans (2026–2030)</a:t>
            </a:r>
            <a:endParaRPr/>
          </a:p>
        </p:txBody>
      </p:sp>
      <p:graphicFrame>
        <p:nvGraphicFramePr>
          <p:cNvPr id="471" name="Google Shape;471;p29"/>
          <p:cNvGraphicFramePr/>
          <p:nvPr/>
        </p:nvGraphicFramePr>
        <p:xfrm>
          <a:off x="3733800" y="3119807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{239A8558-52CC-4AB9-B81B-60FDA07B4BEC}</a:tableStyleId>
              </a:tblPr>
              <a:tblGrid>
                <a:gridCol w="2331725"/>
                <a:gridCol w="2331725"/>
                <a:gridCol w="2331725"/>
                <a:gridCol w="2331725"/>
                <a:gridCol w="2331725"/>
              </a:tblGrid>
              <a:tr h="82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Année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Clients abonnés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Revenu annuel (DH)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Charges totales (DH)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Résultat net (DH)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</a:tr>
              <a:tr h="82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2026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420 000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112 200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307 800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</a:tr>
              <a:tr h="82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2027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1 400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588 000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124 000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464 000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</a:tr>
              <a:tr h="82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2028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840 000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138 000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702 000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</a:tr>
              <a:tr h="82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2029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2 800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1 176 000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155 000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1 021 000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</a:tr>
              <a:tr h="824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2030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4 000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1 680 000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174 000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400"/>
                        <a:buFont typeface="Times New Roman"/>
                        <a:buNone/>
                      </a:pPr>
                      <a:r>
                        <a:rPr b="1" lang="en-US" sz="2400" u="none" cap="none" strike="noStrike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1 506 000</a:t>
                      </a:r>
                      <a:endParaRPr b="1" sz="24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9525" marB="9525" marR="9525" marL="9525" anchor="ctr"/>
                </a:tc>
              </a:tr>
            </a:tbl>
          </a:graphicData>
        </a:graphic>
      </p:graphicFrame>
      <p:sp>
        <p:nvSpPr>
          <p:cNvPr id="472" name="Google Shape;472;p29"/>
          <p:cNvSpPr txBox="1"/>
          <p:nvPr/>
        </p:nvSpPr>
        <p:spPr>
          <a:xfrm>
            <a:off x="4419634" y="8933097"/>
            <a:ext cx="11050904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Fiscalité légère (1 % CA) mais passage à SARL recommandé dès 2028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0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78" name="Google Shape;478;p30"/>
          <p:cNvGrpSpPr/>
          <p:nvPr/>
        </p:nvGrpSpPr>
        <p:grpSpPr>
          <a:xfrm rot="-5400000">
            <a:off x="-2832302" y="5941965"/>
            <a:ext cx="8619686" cy="2451558"/>
            <a:chOff x="0" y="-38100"/>
            <a:chExt cx="1562864" cy="444500"/>
          </a:xfrm>
        </p:grpSpPr>
        <p:sp>
          <p:nvSpPr>
            <p:cNvPr id="479" name="Google Shape;479;p30"/>
            <p:cNvSpPr/>
            <p:nvPr/>
          </p:nvSpPr>
          <p:spPr>
            <a:xfrm>
              <a:off x="0" y="0"/>
              <a:ext cx="1562864" cy="406400"/>
            </a:xfrm>
            <a:custGeom>
              <a:rect b="b" l="l" r="r" t="t"/>
              <a:pathLst>
                <a:path extrusionOk="0" h="406400" w="1562864">
                  <a:moveTo>
                    <a:pt x="1359664" y="0"/>
                  </a:moveTo>
                  <a:cubicBezTo>
                    <a:pt x="1471888" y="0"/>
                    <a:pt x="1562864" y="90976"/>
                    <a:pt x="1562864" y="203200"/>
                  </a:cubicBezTo>
                  <a:cubicBezTo>
                    <a:pt x="1562864" y="315424"/>
                    <a:pt x="1471888" y="406400"/>
                    <a:pt x="135966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0"/>
            <p:cNvSpPr txBox="1"/>
            <p:nvPr/>
          </p:nvSpPr>
          <p:spPr>
            <a:xfrm>
              <a:off x="0" y="-38100"/>
              <a:ext cx="156286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1" name="Google Shape;481;p30"/>
          <p:cNvSpPr/>
          <p:nvPr/>
        </p:nvSpPr>
        <p:spPr>
          <a:xfrm>
            <a:off x="1717487" y="3608393"/>
            <a:ext cx="4736042" cy="5408285"/>
          </a:xfrm>
          <a:custGeom>
            <a:rect b="b" l="l" r="r" t="t"/>
            <a:pathLst>
              <a:path extrusionOk="0" h="837885" w="733737">
                <a:moveTo>
                  <a:pt x="70291" y="0"/>
                </a:moveTo>
                <a:lnTo>
                  <a:pt x="663446" y="0"/>
                </a:lnTo>
                <a:cubicBezTo>
                  <a:pt x="682088" y="0"/>
                  <a:pt x="699967" y="7406"/>
                  <a:pt x="713149" y="20588"/>
                </a:cubicBezTo>
                <a:cubicBezTo>
                  <a:pt x="726331" y="33770"/>
                  <a:pt x="733737" y="51649"/>
                  <a:pt x="733737" y="70291"/>
                </a:cubicBezTo>
                <a:lnTo>
                  <a:pt x="733737" y="767594"/>
                </a:lnTo>
                <a:cubicBezTo>
                  <a:pt x="733737" y="806414"/>
                  <a:pt x="702266" y="837885"/>
                  <a:pt x="663446" y="837885"/>
                </a:cubicBezTo>
                <a:lnTo>
                  <a:pt x="70291" y="837885"/>
                </a:lnTo>
                <a:cubicBezTo>
                  <a:pt x="31470" y="837885"/>
                  <a:pt x="0" y="806414"/>
                  <a:pt x="0" y="767594"/>
                </a:cubicBezTo>
                <a:lnTo>
                  <a:pt x="0" y="70291"/>
                </a:lnTo>
                <a:cubicBezTo>
                  <a:pt x="0" y="51649"/>
                  <a:pt x="7406" y="33770"/>
                  <a:pt x="20588" y="20588"/>
                </a:cubicBezTo>
                <a:cubicBezTo>
                  <a:pt x="33770" y="7406"/>
                  <a:pt x="51649" y="0"/>
                  <a:pt x="70291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017" r="-1937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2" name="Google Shape;482;p30"/>
          <p:cNvGrpSpPr/>
          <p:nvPr/>
        </p:nvGrpSpPr>
        <p:grpSpPr>
          <a:xfrm rot="-5400000">
            <a:off x="15621390" y="191291"/>
            <a:ext cx="4669407" cy="663813"/>
            <a:chOff x="0" y="-38100"/>
            <a:chExt cx="3126711" cy="444500"/>
          </a:xfrm>
        </p:grpSpPr>
        <p:sp>
          <p:nvSpPr>
            <p:cNvPr id="483" name="Google Shape;483;p30"/>
            <p:cNvSpPr/>
            <p:nvPr/>
          </p:nvSpPr>
          <p:spPr>
            <a:xfrm>
              <a:off x="0" y="0"/>
              <a:ext cx="3126711" cy="406400"/>
            </a:xfrm>
            <a:custGeom>
              <a:rect b="b" l="l" r="r" t="t"/>
              <a:pathLst>
                <a:path extrusionOk="0" h="406400" w="3126711">
                  <a:moveTo>
                    <a:pt x="2923511" y="0"/>
                  </a:moveTo>
                  <a:cubicBezTo>
                    <a:pt x="3035736" y="0"/>
                    <a:pt x="3126711" y="90976"/>
                    <a:pt x="3126711" y="203200"/>
                  </a:cubicBezTo>
                  <a:cubicBezTo>
                    <a:pt x="3126711" y="315424"/>
                    <a:pt x="3035736" y="406400"/>
                    <a:pt x="292351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0"/>
            <p:cNvSpPr txBox="1"/>
            <p:nvPr/>
          </p:nvSpPr>
          <p:spPr>
            <a:xfrm>
              <a:off x="0" y="-38100"/>
              <a:ext cx="312671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5" name="Google Shape;485;p30"/>
          <p:cNvSpPr/>
          <p:nvPr/>
        </p:nvSpPr>
        <p:spPr>
          <a:xfrm>
            <a:off x="16408468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486" name="Google Shape;486;p30"/>
          <p:cNvSpPr/>
          <p:nvPr/>
        </p:nvSpPr>
        <p:spPr>
          <a:xfrm>
            <a:off x="16408468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487" name="Google Shape;487;p30"/>
          <p:cNvGrpSpPr/>
          <p:nvPr/>
        </p:nvGrpSpPr>
        <p:grpSpPr>
          <a:xfrm>
            <a:off x="6748804" y="3463732"/>
            <a:ext cx="4908181" cy="2725557"/>
            <a:chOff x="0" y="-38100"/>
            <a:chExt cx="1292690" cy="717842"/>
          </a:xfrm>
        </p:grpSpPr>
        <p:sp>
          <p:nvSpPr>
            <p:cNvPr id="488" name="Google Shape;488;p30"/>
            <p:cNvSpPr/>
            <p:nvPr/>
          </p:nvSpPr>
          <p:spPr>
            <a:xfrm>
              <a:off x="0" y="0"/>
              <a:ext cx="1292690" cy="679742"/>
            </a:xfrm>
            <a:custGeom>
              <a:rect b="b" l="l" r="r" t="t"/>
              <a:pathLst>
                <a:path extrusionOk="0" h="679742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33999"/>
                  </a:lnTo>
                  <a:cubicBezTo>
                    <a:pt x="1292690" y="646131"/>
                    <a:pt x="1287870" y="657766"/>
                    <a:pt x="1279292" y="666344"/>
                  </a:cubicBezTo>
                  <a:cubicBezTo>
                    <a:pt x="1270713" y="674923"/>
                    <a:pt x="1259078" y="679742"/>
                    <a:pt x="1246947" y="679742"/>
                  </a:cubicBezTo>
                  <a:lnTo>
                    <a:pt x="45743" y="679742"/>
                  </a:lnTo>
                  <a:cubicBezTo>
                    <a:pt x="33611" y="679742"/>
                    <a:pt x="21976" y="674923"/>
                    <a:pt x="13398" y="666344"/>
                  </a:cubicBezTo>
                  <a:cubicBezTo>
                    <a:pt x="4819" y="657766"/>
                    <a:pt x="0" y="646131"/>
                    <a:pt x="0" y="633999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0"/>
            <p:cNvSpPr txBox="1"/>
            <p:nvPr/>
          </p:nvSpPr>
          <p:spPr>
            <a:xfrm>
              <a:off x="0" y="-38100"/>
              <a:ext cx="1292690" cy="717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0" name="Google Shape;490;p30"/>
          <p:cNvGrpSpPr/>
          <p:nvPr/>
        </p:nvGrpSpPr>
        <p:grpSpPr>
          <a:xfrm>
            <a:off x="6748804" y="6349428"/>
            <a:ext cx="4908181" cy="2667250"/>
            <a:chOff x="0" y="-38100"/>
            <a:chExt cx="1292690" cy="702486"/>
          </a:xfrm>
        </p:grpSpPr>
        <p:sp>
          <p:nvSpPr>
            <p:cNvPr id="491" name="Google Shape;491;p30"/>
            <p:cNvSpPr/>
            <p:nvPr/>
          </p:nvSpPr>
          <p:spPr>
            <a:xfrm>
              <a:off x="0" y="0"/>
              <a:ext cx="1292690" cy="664386"/>
            </a:xfrm>
            <a:custGeom>
              <a:rect b="b" l="l" r="r" t="t"/>
              <a:pathLst>
                <a:path extrusionOk="0" h="664386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18642"/>
                  </a:lnTo>
                  <a:cubicBezTo>
                    <a:pt x="1292690" y="630774"/>
                    <a:pt x="1287870" y="642409"/>
                    <a:pt x="1279292" y="650988"/>
                  </a:cubicBezTo>
                  <a:cubicBezTo>
                    <a:pt x="1270713" y="659566"/>
                    <a:pt x="1259078" y="664386"/>
                    <a:pt x="1246947" y="664386"/>
                  </a:cubicBezTo>
                  <a:lnTo>
                    <a:pt x="45743" y="664386"/>
                  </a:lnTo>
                  <a:cubicBezTo>
                    <a:pt x="33611" y="664386"/>
                    <a:pt x="21976" y="659566"/>
                    <a:pt x="13398" y="650988"/>
                  </a:cubicBezTo>
                  <a:cubicBezTo>
                    <a:pt x="4819" y="642409"/>
                    <a:pt x="0" y="630774"/>
                    <a:pt x="0" y="618642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0"/>
            <p:cNvSpPr txBox="1"/>
            <p:nvPr/>
          </p:nvSpPr>
          <p:spPr>
            <a:xfrm>
              <a:off x="0" y="-38100"/>
              <a:ext cx="1292690" cy="702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30"/>
          <p:cNvGrpSpPr/>
          <p:nvPr/>
        </p:nvGrpSpPr>
        <p:grpSpPr>
          <a:xfrm>
            <a:off x="11950834" y="3463732"/>
            <a:ext cx="4908181" cy="2725557"/>
            <a:chOff x="0" y="-38100"/>
            <a:chExt cx="1292690" cy="717842"/>
          </a:xfrm>
        </p:grpSpPr>
        <p:sp>
          <p:nvSpPr>
            <p:cNvPr id="494" name="Google Shape;494;p30"/>
            <p:cNvSpPr/>
            <p:nvPr/>
          </p:nvSpPr>
          <p:spPr>
            <a:xfrm>
              <a:off x="0" y="0"/>
              <a:ext cx="1292690" cy="679742"/>
            </a:xfrm>
            <a:custGeom>
              <a:rect b="b" l="l" r="r" t="t"/>
              <a:pathLst>
                <a:path extrusionOk="0" h="679742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33999"/>
                  </a:lnTo>
                  <a:cubicBezTo>
                    <a:pt x="1292690" y="646131"/>
                    <a:pt x="1287870" y="657766"/>
                    <a:pt x="1279292" y="666344"/>
                  </a:cubicBezTo>
                  <a:cubicBezTo>
                    <a:pt x="1270713" y="674923"/>
                    <a:pt x="1259078" y="679742"/>
                    <a:pt x="1246947" y="679742"/>
                  </a:cubicBezTo>
                  <a:lnTo>
                    <a:pt x="45743" y="679742"/>
                  </a:lnTo>
                  <a:cubicBezTo>
                    <a:pt x="33611" y="679742"/>
                    <a:pt x="21976" y="674923"/>
                    <a:pt x="13398" y="666344"/>
                  </a:cubicBezTo>
                  <a:cubicBezTo>
                    <a:pt x="4819" y="657766"/>
                    <a:pt x="0" y="646131"/>
                    <a:pt x="0" y="633999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30"/>
            <p:cNvSpPr txBox="1"/>
            <p:nvPr/>
          </p:nvSpPr>
          <p:spPr>
            <a:xfrm>
              <a:off x="0" y="-38100"/>
              <a:ext cx="1292690" cy="717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6" name="Google Shape;496;p30"/>
          <p:cNvGrpSpPr/>
          <p:nvPr/>
        </p:nvGrpSpPr>
        <p:grpSpPr>
          <a:xfrm>
            <a:off x="11950834" y="6349428"/>
            <a:ext cx="4908181" cy="2667250"/>
            <a:chOff x="0" y="-38100"/>
            <a:chExt cx="1292690" cy="702486"/>
          </a:xfrm>
        </p:grpSpPr>
        <p:sp>
          <p:nvSpPr>
            <p:cNvPr id="497" name="Google Shape;497;p30"/>
            <p:cNvSpPr/>
            <p:nvPr/>
          </p:nvSpPr>
          <p:spPr>
            <a:xfrm>
              <a:off x="0" y="0"/>
              <a:ext cx="1292690" cy="664386"/>
            </a:xfrm>
            <a:custGeom>
              <a:rect b="b" l="l" r="r" t="t"/>
              <a:pathLst>
                <a:path extrusionOk="0" h="664386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18642"/>
                  </a:lnTo>
                  <a:cubicBezTo>
                    <a:pt x="1292690" y="630774"/>
                    <a:pt x="1287870" y="642409"/>
                    <a:pt x="1279292" y="650988"/>
                  </a:cubicBezTo>
                  <a:cubicBezTo>
                    <a:pt x="1270713" y="659566"/>
                    <a:pt x="1259078" y="664386"/>
                    <a:pt x="1246947" y="664386"/>
                  </a:cubicBezTo>
                  <a:lnTo>
                    <a:pt x="45743" y="664386"/>
                  </a:lnTo>
                  <a:cubicBezTo>
                    <a:pt x="33611" y="664386"/>
                    <a:pt x="21976" y="659566"/>
                    <a:pt x="13398" y="650988"/>
                  </a:cubicBezTo>
                  <a:cubicBezTo>
                    <a:pt x="4819" y="642409"/>
                    <a:pt x="0" y="630774"/>
                    <a:pt x="0" y="618642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30"/>
            <p:cNvSpPr txBox="1"/>
            <p:nvPr/>
          </p:nvSpPr>
          <p:spPr>
            <a:xfrm>
              <a:off x="0" y="-38100"/>
              <a:ext cx="1292690" cy="702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9" name="Google Shape;499;p30"/>
          <p:cNvSpPr txBox="1"/>
          <p:nvPr/>
        </p:nvSpPr>
        <p:spPr>
          <a:xfrm>
            <a:off x="3027620" y="1663205"/>
            <a:ext cx="118008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14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CANAUX</a:t>
            </a:r>
            <a:r>
              <a:rPr b="1" lang="en-US" sz="6214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 DISTRIBUTION</a:t>
            </a:r>
            <a:endParaRPr/>
          </a:p>
        </p:txBody>
      </p:sp>
      <p:sp>
        <p:nvSpPr>
          <p:cNvPr id="500" name="Google Shape;500;p30"/>
          <p:cNvSpPr txBox="1"/>
          <p:nvPr/>
        </p:nvSpPr>
        <p:spPr>
          <a:xfrm>
            <a:off x="7277619" y="4868997"/>
            <a:ext cx="40092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Notre site internet 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présente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tous les 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détails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nécessaires concernant la 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plateforme</a:t>
            </a:r>
            <a:endParaRPr/>
          </a:p>
        </p:txBody>
      </p:sp>
      <p:sp>
        <p:nvSpPr>
          <p:cNvPr id="501" name="Google Shape;501;p30"/>
          <p:cNvSpPr txBox="1"/>
          <p:nvPr/>
        </p:nvSpPr>
        <p:spPr>
          <a:xfrm>
            <a:off x="12454100" y="4868997"/>
            <a:ext cx="4009052" cy="854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Objectif : +40 % de croissance annuelle.</a:t>
            </a:r>
            <a:endParaRPr/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Appuyé par l’augmentation constante du nombre d’abonnements payants.</a:t>
            </a:r>
            <a:endParaRPr/>
          </a:p>
        </p:txBody>
      </p:sp>
      <p:sp>
        <p:nvSpPr>
          <p:cNvPr id="502" name="Google Shape;502;p30"/>
          <p:cNvSpPr txBox="1"/>
          <p:nvPr/>
        </p:nvSpPr>
        <p:spPr>
          <a:xfrm>
            <a:off x="7277619" y="7779642"/>
            <a:ext cx="43794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Les structures d accompagnement des entrepreneurs</a:t>
            </a:r>
            <a:endParaRPr/>
          </a:p>
        </p:txBody>
      </p:sp>
      <p:sp>
        <p:nvSpPr>
          <p:cNvPr id="503" name="Google Shape;503;p30"/>
          <p:cNvSpPr txBox="1"/>
          <p:nvPr/>
        </p:nvSpPr>
        <p:spPr>
          <a:xfrm>
            <a:off x="12454100" y="7503417"/>
            <a:ext cx="41664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Participer ou organiser des 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campagnes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de sensibilisation a la digitalisation dans les écoles , des université , des centre de formations professionnel</a:t>
            </a:r>
            <a:endParaRPr/>
          </a:p>
        </p:txBody>
      </p:sp>
      <p:sp>
        <p:nvSpPr>
          <p:cNvPr id="504" name="Google Shape;504;p30"/>
          <p:cNvSpPr txBox="1"/>
          <p:nvPr/>
        </p:nvSpPr>
        <p:spPr>
          <a:xfrm>
            <a:off x="7277619" y="3821569"/>
            <a:ext cx="3610331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Notre site internet</a:t>
            </a:r>
            <a:endParaRPr/>
          </a:p>
        </p:txBody>
      </p:sp>
      <p:sp>
        <p:nvSpPr>
          <p:cNvPr id="505" name="Google Shape;505;p30"/>
          <p:cNvSpPr txBox="1"/>
          <p:nvPr/>
        </p:nvSpPr>
        <p:spPr>
          <a:xfrm>
            <a:off x="12454100" y="3821569"/>
            <a:ext cx="32661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Réseaux</a:t>
            </a: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sociaux</a:t>
            </a:r>
            <a:endParaRPr/>
          </a:p>
        </p:txBody>
      </p:sp>
      <p:sp>
        <p:nvSpPr>
          <p:cNvPr id="506" name="Google Shape;506;p30"/>
          <p:cNvSpPr txBox="1"/>
          <p:nvPr/>
        </p:nvSpPr>
        <p:spPr>
          <a:xfrm>
            <a:off x="7277619" y="6732214"/>
            <a:ext cx="4009052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Partenaires </a:t>
            </a:r>
            <a:endParaRPr/>
          </a:p>
        </p:txBody>
      </p:sp>
      <p:sp>
        <p:nvSpPr>
          <p:cNvPr id="507" name="Google Shape;507;p30"/>
          <p:cNvSpPr txBox="1"/>
          <p:nvPr/>
        </p:nvSpPr>
        <p:spPr>
          <a:xfrm>
            <a:off x="12454100" y="6732214"/>
            <a:ext cx="38823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Campagne</a:t>
            </a: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 sensibilisation </a:t>
            </a:r>
            <a:endParaRPr/>
          </a:p>
        </p:txBody>
      </p:sp>
      <p:sp>
        <p:nvSpPr>
          <p:cNvPr id="508" name="Google Shape;508;p30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09" name="Google Shape;509;p30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6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1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15" name="Google Shape;515;p31"/>
          <p:cNvGrpSpPr/>
          <p:nvPr/>
        </p:nvGrpSpPr>
        <p:grpSpPr>
          <a:xfrm rot="-5400000">
            <a:off x="-2832302" y="5941965"/>
            <a:ext cx="8619686" cy="2451558"/>
            <a:chOff x="0" y="-38100"/>
            <a:chExt cx="1562864" cy="444500"/>
          </a:xfrm>
        </p:grpSpPr>
        <p:sp>
          <p:nvSpPr>
            <p:cNvPr id="516" name="Google Shape;516;p31"/>
            <p:cNvSpPr/>
            <p:nvPr/>
          </p:nvSpPr>
          <p:spPr>
            <a:xfrm>
              <a:off x="0" y="0"/>
              <a:ext cx="1562864" cy="406400"/>
            </a:xfrm>
            <a:custGeom>
              <a:rect b="b" l="l" r="r" t="t"/>
              <a:pathLst>
                <a:path extrusionOk="0" h="406400" w="1562864">
                  <a:moveTo>
                    <a:pt x="1359664" y="0"/>
                  </a:moveTo>
                  <a:cubicBezTo>
                    <a:pt x="1471888" y="0"/>
                    <a:pt x="1562864" y="90976"/>
                    <a:pt x="1562864" y="203200"/>
                  </a:cubicBezTo>
                  <a:cubicBezTo>
                    <a:pt x="1562864" y="315424"/>
                    <a:pt x="1471888" y="406400"/>
                    <a:pt x="135966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31"/>
            <p:cNvSpPr txBox="1"/>
            <p:nvPr/>
          </p:nvSpPr>
          <p:spPr>
            <a:xfrm>
              <a:off x="0" y="-38100"/>
              <a:ext cx="156286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18" name="Google Shape;518;p31"/>
          <p:cNvSpPr/>
          <p:nvPr/>
        </p:nvSpPr>
        <p:spPr>
          <a:xfrm>
            <a:off x="1717487" y="3608393"/>
            <a:ext cx="4736042" cy="5408285"/>
          </a:xfrm>
          <a:custGeom>
            <a:rect b="b" l="l" r="r" t="t"/>
            <a:pathLst>
              <a:path extrusionOk="0" h="837885" w="733737">
                <a:moveTo>
                  <a:pt x="70291" y="0"/>
                </a:moveTo>
                <a:lnTo>
                  <a:pt x="663446" y="0"/>
                </a:lnTo>
                <a:cubicBezTo>
                  <a:pt x="682088" y="0"/>
                  <a:pt x="699967" y="7406"/>
                  <a:pt x="713149" y="20588"/>
                </a:cubicBezTo>
                <a:cubicBezTo>
                  <a:pt x="726331" y="33770"/>
                  <a:pt x="733737" y="51649"/>
                  <a:pt x="733737" y="70291"/>
                </a:cubicBezTo>
                <a:lnTo>
                  <a:pt x="733737" y="767594"/>
                </a:lnTo>
                <a:cubicBezTo>
                  <a:pt x="733737" y="806414"/>
                  <a:pt x="702266" y="837885"/>
                  <a:pt x="663446" y="837885"/>
                </a:cubicBezTo>
                <a:lnTo>
                  <a:pt x="70291" y="837885"/>
                </a:lnTo>
                <a:cubicBezTo>
                  <a:pt x="31470" y="837885"/>
                  <a:pt x="0" y="806414"/>
                  <a:pt x="0" y="767594"/>
                </a:cubicBezTo>
                <a:lnTo>
                  <a:pt x="0" y="70291"/>
                </a:lnTo>
                <a:cubicBezTo>
                  <a:pt x="0" y="51649"/>
                  <a:pt x="7406" y="33770"/>
                  <a:pt x="20588" y="20588"/>
                </a:cubicBezTo>
                <a:cubicBezTo>
                  <a:pt x="33770" y="7406"/>
                  <a:pt x="51649" y="0"/>
                  <a:pt x="70291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2017" r="-19379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9" name="Google Shape;519;p31"/>
          <p:cNvGrpSpPr/>
          <p:nvPr/>
        </p:nvGrpSpPr>
        <p:grpSpPr>
          <a:xfrm rot="-5400000">
            <a:off x="15621390" y="191291"/>
            <a:ext cx="4669407" cy="663813"/>
            <a:chOff x="0" y="-38100"/>
            <a:chExt cx="3126711" cy="444500"/>
          </a:xfrm>
        </p:grpSpPr>
        <p:sp>
          <p:nvSpPr>
            <p:cNvPr id="520" name="Google Shape;520;p31"/>
            <p:cNvSpPr/>
            <p:nvPr/>
          </p:nvSpPr>
          <p:spPr>
            <a:xfrm>
              <a:off x="0" y="0"/>
              <a:ext cx="3126711" cy="406400"/>
            </a:xfrm>
            <a:custGeom>
              <a:rect b="b" l="l" r="r" t="t"/>
              <a:pathLst>
                <a:path extrusionOk="0" h="406400" w="3126711">
                  <a:moveTo>
                    <a:pt x="2923511" y="0"/>
                  </a:moveTo>
                  <a:cubicBezTo>
                    <a:pt x="3035736" y="0"/>
                    <a:pt x="3126711" y="90976"/>
                    <a:pt x="3126711" y="203200"/>
                  </a:cubicBezTo>
                  <a:cubicBezTo>
                    <a:pt x="3126711" y="315424"/>
                    <a:pt x="3035736" y="406400"/>
                    <a:pt x="292351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1"/>
            <p:cNvSpPr txBox="1"/>
            <p:nvPr/>
          </p:nvSpPr>
          <p:spPr>
            <a:xfrm>
              <a:off x="0" y="-38100"/>
              <a:ext cx="312671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2" name="Google Shape;522;p31"/>
          <p:cNvSpPr/>
          <p:nvPr/>
        </p:nvSpPr>
        <p:spPr>
          <a:xfrm>
            <a:off x="16408468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23" name="Google Shape;523;p31"/>
          <p:cNvSpPr/>
          <p:nvPr/>
        </p:nvSpPr>
        <p:spPr>
          <a:xfrm>
            <a:off x="16408468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24" name="Google Shape;524;p31"/>
          <p:cNvGrpSpPr/>
          <p:nvPr/>
        </p:nvGrpSpPr>
        <p:grpSpPr>
          <a:xfrm>
            <a:off x="6748804" y="3463732"/>
            <a:ext cx="4908181" cy="2725557"/>
            <a:chOff x="0" y="-38100"/>
            <a:chExt cx="1292690" cy="717842"/>
          </a:xfrm>
        </p:grpSpPr>
        <p:sp>
          <p:nvSpPr>
            <p:cNvPr id="525" name="Google Shape;525;p31"/>
            <p:cNvSpPr/>
            <p:nvPr/>
          </p:nvSpPr>
          <p:spPr>
            <a:xfrm>
              <a:off x="0" y="0"/>
              <a:ext cx="1292690" cy="679742"/>
            </a:xfrm>
            <a:custGeom>
              <a:rect b="b" l="l" r="r" t="t"/>
              <a:pathLst>
                <a:path extrusionOk="0" h="679742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33999"/>
                  </a:lnTo>
                  <a:cubicBezTo>
                    <a:pt x="1292690" y="646131"/>
                    <a:pt x="1287870" y="657766"/>
                    <a:pt x="1279292" y="666344"/>
                  </a:cubicBezTo>
                  <a:cubicBezTo>
                    <a:pt x="1270713" y="674923"/>
                    <a:pt x="1259078" y="679742"/>
                    <a:pt x="1246947" y="679742"/>
                  </a:cubicBezTo>
                  <a:lnTo>
                    <a:pt x="45743" y="679742"/>
                  </a:lnTo>
                  <a:cubicBezTo>
                    <a:pt x="33611" y="679742"/>
                    <a:pt x="21976" y="674923"/>
                    <a:pt x="13398" y="666344"/>
                  </a:cubicBezTo>
                  <a:cubicBezTo>
                    <a:pt x="4819" y="657766"/>
                    <a:pt x="0" y="646131"/>
                    <a:pt x="0" y="633999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1"/>
            <p:cNvSpPr txBox="1"/>
            <p:nvPr/>
          </p:nvSpPr>
          <p:spPr>
            <a:xfrm>
              <a:off x="0" y="-38100"/>
              <a:ext cx="1292690" cy="717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" name="Google Shape;527;p31"/>
          <p:cNvGrpSpPr/>
          <p:nvPr/>
        </p:nvGrpSpPr>
        <p:grpSpPr>
          <a:xfrm>
            <a:off x="6748804" y="6349428"/>
            <a:ext cx="4908181" cy="2667250"/>
            <a:chOff x="0" y="-38100"/>
            <a:chExt cx="1292690" cy="702486"/>
          </a:xfrm>
        </p:grpSpPr>
        <p:sp>
          <p:nvSpPr>
            <p:cNvPr id="528" name="Google Shape;528;p31"/>
            <p:cNvSpPr/>
            <p:nvPr/>
          </p:nvSpPr>
          <p:spPr>
            <a:xfrm>
              <a:off x="0" y="0"/>
              <a:ext cx="1292690" cy="664386"/>
            </a:xfrm>
            <a:custGeom>
              <a:rect b="b" l="l" r="r" t="t"/>
              <a:pathLst>
                <a:path extrusionOk="0" h="664386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18642"/>
                  </a:lnTo>
                  <a:cubicBezTo>
                    <a:pt x="1292690" y="630774"/>
                    <a:pt x="1287870" y="642409"/>
                    <a:pt x="1279292" y="650988"/>
                  </a:cubicBezTo>
                  <a:cubicBezTo>
                    <a:pt x="1270713" y="659566"/>
                    <a:pt x="1259078" y="664386"/>
                    <a:pt x="1246947" y="664386"/>
                  </a:cubicBezTo>
                  <a:lnTo>
                    <a:pt x="45743" y="664386"/>
                  </a:lnTo>
                  <a:cubicBezTo>
                    <a:pt x="33611" y="664386"/>
                    <a:pt x="21976" y="659566"/>
                    <a:pt x="13398" y="650988"/>
                  </a:cubicBezTo>
                  <a:cubicBezTo>
                    <a:pt x="4819" y="642409"/>
                    <a:pt x="0" y="630774"/>
                    <a:pt x="0" y="618642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31"/>
            <p:cNvSpPr txBox="1"/>
            <p:nvPr/>
          </p:nvSpPr>
          <p:spPr>
            <a:xfrm>
              <a:off x="0" y="-38100"/>
              <a:ext cx="1292690" cy="702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" name="Google Shape;530;p31"/>
          <p:cNvGrpSpPr/>
          <p:nvPr/>
        </p:nvGrpSpPr>
        <p:grpSpPr>
          <a:xfrm>
            <a:off x="11950834" y="3463732"/>
            <a:ext cx="4908181" cy="2725557"/>
            <a:chOff x="0" y="-38100"/>
            <a:chExt cx="1292690" cy="717842"/>
          </a:xfrm>
        </p:grpSpPr>
        <p:sp>
          <p:nvSpPr>
            <p:cNvPr id="531" name="Google Shape;531;p31"/>
            <p:cNvSpPr/>
            <p:nvPr/>
          </p:nvSpPr>
          <p:spPr>
            <a:xfrm>
              <a:off x="0" y="0"/>
              <a:ext cx="1292690" cy="679742"/>
            </a:xfrm>
            <a:custGeom>
              <a:rect b="b" l="l" r="r" t="t"/>
              <a:pathLst>
                <a:path extrusionOk="0" h="679742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33999"/>
                  </a:lnTo>
                  <a:cubicBezTo>
                    <a:pt x="1292690" y="646131"/>
                    <a:pt x="1287870" y="657766"/>
                    <a:pt x="1279292" y="666344"/>
                  </a:cubicBezTo>
                  <a:cubicBezTo>
                    <a:pt x="1270713" y="674923"/>
                    <a:pt x="1259078" y="679742"/>
                    <a:pt x="1246947" y="679742"/>
                  </a:cubicBezTo>
                  <a:lnTo>
                    <a:pt x="45743" y="679742"/>
                  </a:lnTo>
                  <a:cubicBezTo>
                    <a:pt x="33611" y="679742"/>
                    <a:pt x="21976" y="674923"/>
                    <a:pt x="13398" y="666344"/>
                  </a:cubicBezTo>
                  <a:cubicBezTo>
                    <a:pt x="4819" y="657766"/>
                    <a:pt x="0" y="646131"/>
                    <a:pt x="0" y="633999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1"/>
            <p:cNvSpPr txBox="1"/>
            <p:nvPr/>
          </p:nvSpPr>
          <p:spPr>
            <a:xfrm>
              <a:off x="0" y="-38100"/>
              <a:ext cx="1292690" cy="717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3" name="Google Shape;533;p31"/>
          <p:cNvGrpSpPr/>
          <p:nvPr/>
        </p:nvGrpSpPr>
        <p:grpSpPr>
          <a:xfrm>
            <a:off x="11950834" y="6349428"/>
            <a:ext cx="4908181" cy="2667250"/>
            <a:chOff x="0" y="-38100"/>
            <a:chExt cx="1292690" cy="702486"/>
          </a:xfrm>
        </p:grpSpPr>
        <p:sp>
          <p:nvSpPr>
            <p:cNvPr id="534" name="Google Shape;534;p31"/>
            <p:cNvSpPr/>
            <p:nvPr/>
          </p:nvSpPr>
          <p:spPr>
            <a:xfrm>
              <a:off x="0" y="0"/>
              <a:ext cx="1292690" cy="664386"/>
            </a:xfrm>
            <a:custGeom>
              <a:rect b="b" l="l" r="r" t="t"/>
              <a:pathLst>
                <a:path extrusionOk="0" h="664386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18642"/>
                  </a:lnTo>
                  <a:cubicBezTo>
                    <a:pt x="1292690" y="630774"/>
                    <a:pt x="1287870" y="642409"/>
                    <a:pt x="1279292" y="650988"/>
                  </a:cubicBezTo>
                  <a:cubicBezTo>
                    <a:pt x="1270713" y="659566"/>
                    <a:pt x="1259078" y="664386"/>
                    <a:pt x="1246947" y="664386"/>
                  </a:cubicBezTo>
                  <a:lnTo>
                    <a:pt x="45743" y="664386"/>
                  </a:lnTo>
                  <a:cubicBezTo>
                    <a:pt x="33611" y="664386"/>
                    <a:pt x="21976" y="659566"/>
                    <a:pt x="13398" y="650988"/>
                  </a:cubicBezTo>
                  <a:cubicBezTo>
                    <a:pt x="4819" y="642409"/>
                    <a:pt x="0" y="630774"/>
                    <a:pt x="0" y="618642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1"/>
            <p:cNvSpPr txBox="1"/>
            <p:nvPr/>
          </p:nvSpPr>
          <p:spPr>
            <a:xfrm>
              <a:off x="0" y="-38100"/>
              <a:ext cx="1292690" cy="7024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6" name="Google Shape;536;p31"/>
          <p:cNvSpPr txBox="1"/>
          <p:nvPr/>
        </p:nvSpPr>
        <p:spPr>
          <a:xfrm>
            <a:off x="3027620" y="1663205"/>
            <a:ext cx="118008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14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PARTENAIRES CLES</a:t>
            </a:r>
            <a:endParaRPr/>
          </a:p>
        </p:txBody>
      </p:sp>
      <p:sp>
        <p:nvSpPr>
          <p:cNvPr id="537" name="Google Shape;537;p31"/>
          <p:cNvSpPr txBox="1"/>
          <p:nvPr/>
        </p:nvSpPr>
        <p:spPr>
          <a:xfrm>
            <a:off x="7277619" y="4868997"/>
            <a:ext cx="40092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Incubooster,Bidaya...</a:t>
            </a:r>
            <a:endParaRPr/>
          </a:p>
        </p:txBody>
      </p:sp>
      <p:sp>
        <p:nvSpPr>
          <p:cNvPr id="538" name="Google Shape;538;p31"/>
          <p:cNvSpPr txBox="1"/>
          <p:nvPr/>
        </p:nvSpPr>
        <p:spPr>
          <a:xfrm>
            <a:off x="12454100" y="4868997"/>
            <a:ext cx="40092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CRI Fes Meknes , INDH</a:t>
            </a:r>
            <a:endParaRPr/>
          </a:p>
        </p:txBody>
      </p:sp>
      <p:sp>
        <p:nvSpPr>
          <p:cNvPr id="539" name="Google Shape;539;p31"/>
          <p:cNvSpPr txBox="1"/>
          <p:nvPr/>
        </p:nvSpPr>
        <p:spPr>
          <a:xfrm>
            <a:off x="7277619" y="7779642"/>
            <a:ext cx="4379367" cy="5437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OFTTP</a:t>
            </a:r>
            <a:endParaRPr/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CGEM</a:t>
            </a:r>
            <a:endParaRPr/>
          </a:p>
        </p:txBody>
      </p:sp>
      <p:sp>
        <p:nvSpPr>
          <p:cNvPr id="540" name="Google Shape;540;p31"/>
          <p:cNvSpPr txBox="1"/>
          <p:nvPr/>
        </p:nvSpPr>
        <p:spPr>
          <a:xfrm>
            <a:off x="12454100" y="7503417"/>
            <a:ext cx="4166400" cy="9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Les banque pour que 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à travers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cette digitalisation qu on propulse aussi la bancarisation des Entrepreneurs</a:t>
            </a:r>
            <a:endParaRPr/>
          </a:p>
        </p:txBody>
      </p:sp>
      <p:sp>
        <p:nvSpPr>
          <p:cNvPr id="541" name="Google Shape;541;p31"/>
          <p:cNvSpPr txBox="1"/>
          <p:nvPr/>
        </p:nvSpPr>
        <p:spPr>
          <a:xfrm>
            <a:off x="7277619" y="3821569"/>
            <a:ext cx="3610331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Incubateurs</a:t>
            </a:r>
            <a:endParaRPr/>
          </a:p>
        </p:txBody>
      </p:sp>
      <p:sp>
        <p:nvSpPr>
          <p:cNvPr id="542" name="Google Shape;542;p31"/>
          <p:cNvSpPr txBox="1"/>
          <p:nvPr/>
        </p:nvSpPr>
        <p:spPr>
          <a:xfrm>
            <a:off x="12454100" y="3821569"/>
            <a:ext cx="3265982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Les Institutions</a:t>
            </a:r>
            <a:endParaRPr/>
          </a:p>
        </p:txBody>
      </p:sp>
      <p:sp>
        <p:nvSpPr>
          <p:cNvPr id="543" name="Google Shape;543;p31"/>
          <p:cNvSpPr txBox="1"/>
          <p:nvPr/>
        </p:nvSpPr>
        <p:spPr>
          <a:xfrm>
            <a:off x="7277619" y="6732214"/>
            <a:ext cx="4009200" cy="81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Les </a:t>
            </a: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Établissement</a:t>
            </a: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de formation </a:t>
            </a: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professionnel</a:t>
            </a:r>
            <a:endParaRPr/>
          </a:p>
        </p:txBody>
      </p:sp>
      <p:sp>
        <p:nvSpPr>
          <p:cNvPr id="544" name="Google Shape;544;p31"/>
          <p:cNvSpPr txBox="1"/>
          <p:nvPr/>
        </p:nvSpPr>
        <p:spPr>
          <a:xfrm>
            <a:off x="12454100" y="6732214"/>
            <a:ext cx="3882187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199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Les Banques</a:t>
            </a:r>
            <a:endParaRPr/>
          </a:p>
        </p:txBody>
      </p:sp>
      <p:sp>
        <p:nvSpPr>
          <p:cNvPr id="545" name="Google Shape;545;p31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46" name="Google Shape;546;p31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6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4"/>
          <p:cNvGrpSpPr/>
          <p:nvPr/>
        </p:nvGrpSpPr>
        <p:grpSpPr>
          <a:xfrm rot="-5400000">
            <a:off x="6456712" y="7691984"/>
            <a:ext cx="5174779" cy="2451558"/>
            <a:chOff x="0" y="-38100"/>
            <a:chExt cx="938256" cy="444500"/>
          </a:xfrm>
        </p:grpSpPr>
        <p:sp>
          <p:nvSpPr>
            <p:cNvPr id="116" name="Google Shape;116;p14"/>
            <p:cNvSpPr/>
            <p:nvPr/>
          </p:nvSpPr>
          <p:spPr>
            <a:xfrm>
              <a:off x="0" y="0"/>
              <a:ext cx="938256" cy="406400"/>
            </a:xfrm>
            <a:custGeom>
              <a:rect b="b" l="l" r="r" t="t"/>
              <a:pathLst>
                <a:path extrusionOk="0" h="406400" w="938256">
                  <a:moveTo>
                    <a:pt x="735056" y="0"/>
                  </a:moveTo>
                  <a:cubicBezTo>
                    <a:pt x="847281" y="0"/>
                    <a:pt x="938256" y="90976"/>
                    <a:pt x="938256" y="203200"/>
                  </a:cubicBezTo>
                  <a:cubicBezTo>
                    <a:pt x="938256" y="315424"/>
                    <a:pt x="847281" y="406400"/>
                    <a:pt x="73505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 txBox="1"/>
            <p:nvPr/>
          </p:nvSpPr>
          <p:spPr>
            <a:xfrm>
              <a:off x="0" y="-38100"/>
              <a:ext cx="93825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4"/>
          <p:cNvSpPr/>
          <p:nvPr/>
        </p:nvSpPr>
        <p:spPr>
          <a:xfrm>
            <a:off x="2057401" y="5524500"/>
            <a:ext cx="14249400" cy="4319100"/>
          </a:xfrm>
          <a:custGeom>
            <a:rect b="b" l="l" r="r" t="t"/>
            <a:pathLst>
              <a:path extrusionOk="0" h="669142" w="1518860">
                <a:moveTo>
                  <a:pt x="37115" y="0"/>
                </a:moveTo>
                <a:lnTo>
                  <a:pt x="1481745" y="0"/>
                </a:lnTo>
                <a:cubicBezTo>
                  <a:pt x="1491589" y="0"/>
                  <a:pt x="1501029" y="3910"/>
                  <a:pt x="1507990" y="10871"/>
                </a:cubicBezTo>
                <a:cubicBezTo>
                  <a:pt x="1514950" y="17831"/>
                  <a:pt x="1518860" y="27272"/>
                  <a:pt x="1518860" y="37115"/>
                </a:cubicBezTo>
                <a:lnTo>
                  <a:pt x="1518860" y="632026"/>
                </a:lnTo>
                <a:cubicBezTo>
                  <a:pt x="1518860" y="652524"/>
                  <a:pt x="1502243" y="669142"/>
                  <a:pt x="1481745" y="669142"/>
                </a:cubicBezTo>
                <a:lnTo>
                  <a:pt x="37115" y="669142"/>
                </a:lnTo>
                <a:cubicBezTo>
                  <a:pt x="27272" y="669142"/>
                  <a:pt x="17831" y="665231"/>
                  <a:pt x="10871" y="658271"/>
                </a:cubicBezTo>
                <a:cubicBezTo>
                  <a:pt x="3910" y="651310"/>
                  <a:pt x="0" y="641870"/>
                  <a:pt x="0" y="632026"/>
                </a:cubicBezTo>
                <a:lnTo>
                  <a:pt x="0" y="37115"/>
                </a:lnTo>
                <a:cubicBezTo>
                  <a:pt x="0" y="27272"/>
                  <a:pt x="3910" y="17831"/>
                  <a:pt x="10871" y="10871"/>
                </a:cubicBezTo>
                <a:cubicBezTo>
                  <a:pt x="17831" y="3910"/>
                  <a:pt x="27272" y="0"/>
                  <a:pt x="37115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-479" r="-478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4"/>
          <p:cNvGrpSpPr/>
          <p:nvPr/>
        </p:nvGrpSpPr>
        <p:grpSpPr>
          <a:xfrm rot="-5400000">
            <a:off x="15249906" y="1646111"/>
            <a:ext cx="5412376" cy="663813"/>
            <a:chOff x="0" y="-38100"/>
            <a:chExt cx="3624216" cy="444500"/>
          </a:xfrm>
        </p:grpSpPr>
        <p:sp>
          <p:nvSpPr>
            <p:cNvPr id="120" name="Google Shape;120;p14"/>
            <p:cNvSpPr/>
            <p:nvPr/>
          </p:nvSpPr>
          <p:spPr>
            <a:xfrm>
              <a:off x="0" y="0"/>
              <a:ext cx="3624216" cy="406400"/>
            </a:xfrm>
            <a:custGeom>
              <a:rect b="b" l="l" r="r" t="t"/>
              <a:pathLst>
                <a:path extrusionOk="0" h="406400" w="3624216">
                  <a:moveTo>
                    <a:pt x="3421016" y="0"/>
                  </a:moveTo>
                  <a:cubicBezTo>
                    <a:pt x="3533240" y="0"/>
                    <a:pt x="3624216" y="90976"/>
                    <a:pt x="3624216" y="203200"/>
                  </a:cubicBezTo>
                  <a:cubicBezTo>
                    <a:pt x="3624216" y="315424"/>
                    <a:pt x="3533240" y="406400"/>
                    <a:pt x="34210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4"/>
            <p:cNvSpPr txBox="1"/>
            <p:nvPr/>
          </p:nvSpPr>
          <p:spPr>
            <a:xfrm>
              <a:off x="0" y="-38100"/>
              <a:ext cx="362421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2" name="Google Shape;122;p14"/>
          <p:cNvSpPr/>
          <p:nvPr/>
        </p:nvSpPr>
        <p:spPr>
          <a:xfrm>
            <a:off x="8693805" y="685474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4"/>
          <p:cNvSpPr/>
          <p:nvPr/>
        </p:nvSpPr>
        <p:spPr>
          <a:xfrm>
            <a:off x="8693805" y="1111158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p14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p14"/>
          <p:cNvSpPr txBox="1"/>
          <p:nvPr/>
        </p:nvSpPr>
        <p:spPr>
          <a:xfrm>
            <a:off x="1782906" y="1806568"/>
            <a:ext cx="7826040" cy="7344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4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PRESENTATION DU PROJET</a:t>
            </a:r>
            <a:endParaRPr/>
          </a:p>
        </p:txBody>
      </p:sp>
      <p:sp>
        <p:nvSpPr>
          <p:cNvPr id="126" name="Google Shape;126;p14"/>
          <p:cNvSpPr txBox="1"/>
          <p:nvPr/>
        </p:nvSpPr>
        <p:spPr>
          <a:xfrm>
            <a:off x="1884460" y="3424257"/>
            <a:ext cx="13965000" cy="2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6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Au Maroc, la majorité des micro-entreprises et jeunes porteurs de projet n’ont ni les moyens financiers ni les compétences techniques pour créer un site web professionnel.</a:t>
            </a:r>
            <a:endParaRPr/>
          </a:p>
          <a:p>
            <a:pPr indent="0" lvl="0" marL="0" marR="0" rtl="0" algn="just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6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Les solutions existantes (Wix, Shopify, WordPress, Youcan) sont souvent trop chères, complexes et peu adaptées au contexte local.</a:t>
            </a:r>
            <a:endParaRPr/>
          </a:p>
          <a:p>
            <a:pPr indent="0" lvl="0" marL="0" marR="0" rtl="0" algn="just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76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76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ZifekSpace répond à ce besoin par une solution locale, simple, abordable et accessible à tous.</a:t>
            </a:r>
            <a:endParaRPr/>
          </a:p>
          <a:p>
            <a:pPr indent="0" lvl="0" marL="0" marR="0" rtl="0" algn="just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76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just">
              <a:lnSpc>
                <a:spcPct val="14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76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27" name="Google Shape;127;p14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128" name="Google Shape;128;p14"/>
          <p:cNvSpPr txBox="1"/>
          <p:nvPr/>
        </p:nvSpPr>
        <p:spPr>
          <a:xfrm>
            <a:off x="1775050" y="2712850"/>
            <a:ext cx="3755947" cy="5381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ORIGINE DE L IDEE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32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52" name="Google Shape;552;p32"/>
          <p:cNvGrpSpPr/>
          <p:nvPr/>
        </p:nvGrpSpPr>
        <p:grpSpPr>
          <a:xfrm rot="-5400000">
            <a:off x="-2832302" y="5941965"/>
            <a:ext cx="8619686" cy="2451558"/>
            <a:chOff x="0" y="-38100"/>
            <a:chExt cx="1562864" cy="444500"/>
          </a:xfrm>
        </p:grpSpPr>
        <p:sp>
          <p:nvSpPr>
            <p:cNvPr id="553" name="Google Shape;553;p32"/>
            <p:cNvSpPr/>
            <p:nvPr/>
          </p:nvSpPr>
          <p:spPr>
            <a:xfrm>
              <a:off x="0" y="0"/>
              <a:ext cx="1562864" cy="406400"/>
            </a:xfrm>
            <a:custGeom>
              <a:rect b="b" l="l" r="r" t="t"/>
              <a:pathLst>
                <a:path extrusionOk="0" h="406400" w="1562864">
                  <a:moveTo>
                    <a:pt x="1359664" y="0"/>
                  </a:moveTo>
                  <a:cubicBezTo>
                    <a:pt x="1471888" y="0"/>
                    <a:pt x="1562864" y="90976"/>
                    <a:pt x="1562864" y="203200"/>
                  </a:cubicBezTo>
                  <a:cubicBezTo>
                    <a:pt x="1562864" y="315424"/>
                    <a:pt x="1471888" y="406400"/>
                    <a:pt x="135966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2"/>
            <p:cNvSpPr txBox="1"/>
            <p:nvPr/>
          </p:nvSpPr>
          <p:spPr>
            <a:xfrm>
              <a:off x="0" y="-38100"/>
              <a:ext cx="156286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5" name="Google Shape;555;p32"/>
          <p:cNvSpPr/>
          <p:nvPr/>
        </p:nvSpPr>
        <p:spPr>
          <a:xfrm>
            <a:off x="4257237" y="2427168"/>
            <a:ext cx="4736272" cy="5408548"/>
          </a:xfrm>
          <a:custGeom>
            <a:rect b="b" l="l" r="r" t="t"/>
            <a:pathLst>
              <a:path extrusionOk="0" h="837885" w="733737">
                <a:moveTo>
                  <a:pt x="70291" y="0"/>
                </a:moveTo>
                <a:lnTo>
                  <a:pt x="663446" y="0"/>
                </a:lnTo>
                <a:cubicBezTo>
                  <a:pt x="682088" y="0"/>
                  <a:pt x="699967" y="7406"/>
                  <a:pt x="713149" y="20588"/>
                </a:cubicBezTo>
                <a:cubicBezTo>
                  <a:pt x="726331" y="33770"/>
                  <a:pt x="733737" y="51649"/>
                  <a:pt x="733737" y="70291"/>
                </a:cubicBezTo>
                <a:lnTo>
                  <a:pt x="733737" y="767594"/>
                </a:lnTo>
                <a:cubicBezTo>
                  <a:pt x="733737" y="806414"/>
                  <a:pt x="702266" y="837885"/>
                  <a:pt x="663446" y="837885"/>
                </a:cubicBezTo>
                <a:lnTo>
                  <a:pt x="70291" y="837885"/>
                </a:lnTo>
                <a:cubicBezTo>
                  <a:pt x="31470" y="837885"/>
                  <a:pt x="0" y="806414"/>
                  <a:pt x="0" y="767594"/>
                </a:cubicBezTo>
                <a:lnTo>
                  <a:pt x="0" y="70291"/>
                </a:lnTo>
                <a:cubicBezTo>
                  <a:pt x="0" y="51649"/>
                  <a:pt x="7406" y="33770"/>
                  <a:pt x="20588" y="20588"/>
                </a:cubicBezTo>
                <a:cubicBezTo>
                  <a:pt x="33770" y="7406"/>
                  <a:pt x="51649" y="0"/>
                  <a:pt x="70291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7095" r="-709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56" name="Google Shape;556;p32"/>
          <p:cNvGrpSpPr/>
          <p:nvPr/>
        </p:nvGrpSpPr>
        <p:grpSpPr>
          <a:xfrm rot="-5400000">
            <a:off x="15621390" y="191291"/>
            <a:ext cx="4669407" cy="663813"/>
            <a:chOff x="0" y="-38100"/>
            <a:chExt cx="3126711" cy="444500"/>
          </a:xfrm>
        </p:grpSpPr>
        <p:sp>
          <p:nvSpPr>
            <p:cNvPr id="557" name="Google Shape;557;p32"/>
            <p:cNvSpPr/>
            <p:nvPr/>
          </p:nvSpPr>
          <p:spPr>
            <a:xfrm>
              <a:off x="0" y="0"/>
              <a:ext cx="3126711" cy="406400"/>
            </a:xfrm>
            <a:custGeom>
              <a:rect b="b" l="l" r="r" t="t"/>
              <a:pathLst>
                <a:path extrusionOk="0" h="406400" w="3126711">
                  <a:moveTo>
                    <a:pt x="2923511" y="0"/>
                  </a:moveTo>
                  <a:cubicBezTo>
                    <a:pt x="3035736" y="0"/>
                    <a:pt x="3126711" y="90976"/>
                    <a:pt x="3126711" y="203200"/>
                  </a:cubicBezTo>
                  <a:cubicBezTo>
                    <a:pt x="3126711" y="315424"/>
                    <a:pt x="3035736" y="406400"/>
                    <a:pt x="292351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2"/>
            <p:cNvSpPr txBox="1"/>
            <p:nvPr/>
          </p:nvSpPr>
          <p:spPr>
            <a:xfrm>
              <a:off x="0" y="-38100"/>
              <a:ext cx="3126711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9" name="Google Shape;559;p32"/>
          <p:cNvSpPr/>
          <p:nvPr/>
        </p:nvSpPr>
        <p:spPr>
          <a:xfrm>
            <a:off x="16408468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0" name="Google Shape;560;p32"/>
          <p:cNvSpPr/>
          <p:nvPr/>
        </p:nvSpPr>
        <p:spPr>
          <a:xfrm>
            <a:off x="16408468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61" name="Google Shape;561;p32"/>
          <p:cNvGrpSpPr/>
          <p:nvPr/>
        </p:nvGrpSpPr>
        <p:grpSpPr>
          <a:xfrm>
            <a:off x="4171250" y="7033001"/>
            <a:ext cx="4908215" cy="2725574"/>
            <a:chOff x="0" y="-38100"/>
            <a:chExt cx="1292690" cy="717842"/>
          </a:xfrm>
        </p:grpSpPr>
        <p:sp>
          <p:nvSpPr>
            <p:cNvPr id="562" name="Google Shape;562;p32"/>
            <p:cNvSpPr/>
            <p:nvPr/>
          </p:nvSpPr>
          <p:spPr>
            <a:xfrm>
              <a:off x="0" y="0"/>
              <a:ext cx="1292690" cy="679742"/>
            </a:xfrm>
            <a:custGeom>
              <a:rect b="b" l="l" r="r" t="t"/>
              <a:pathLst>
                <a:path extrusionOk="0" h="679742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33999"/>
                  </a:lnTo>
                  <a:cubicBezTo>
                    <a:pt x="1292690" y="646131"/>
                    <a:pt x="1287870" y="657766"/>
                    <a:pt x="1279292" y="666344"/>
                  </a:cubicBezTo>
                  <a:cubicBezTo>
                    <a:pt x="1270713" y="674923"/>
                    <a:pt x="1259078" y="679742"/>
                    <a:pt x="1246947" y="679742"/>
                  </a:cubicBezTo>
                  <a:lnTo>
                    <a:pt x="45743" y="679742"/>
                  </a:lnTo>
                  <a:cubicBezTo>
                    <a:pt x="33611" y="679742"/>
                    <a:pt x="21976" y="674923"/>
                    <a:pt x="13398" y="666344"/>
                  </a:cubicBezTo>
                  <a:cubicBezTo>
                    <a:pt x="4819" y="657766"/>
                    <a:pt x="0" y="646131"/>
                    <a:pt x="0" y="633999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2"/>
            <p:cNvSpPr txBox="1"/>
            <p:nvPr/>
          </p:nvSpPr>
          <p:spPr>
            <a:xfrm>
              <a:off x="0" y="-38100"/>
              <a:ext cx="1292690" cy="7178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4" name="Google Shape;564;p32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5" name="Google Shape;565;p32"/>
          <p:cNvSpPr txBox="1"/>
          <p:nvPr/>
        </p:nvSpPr>
        <p:spPr>
          <a:xfrm>
            <a:off x="3799257" y="981368"/>
            <a:ext cx="118008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ORGANISATION ET ÉQUIPE</a:t>
            </a:r>
            <a:endParaRPr/>
          </a:p>
        </p:txBody>
      </p:sp>
      <p:sp>
        <p:nvSpPr>
          <p:cNvPr id="566" name="Google Shape;566;p32"/>
          <p:cNvSpPr txBox="1"/>
          <p:nvPr/>
        </p:nvSpPr>
        <p:spPr>
          <a:xfrm>
            <a:off x="4620777" y="8814566"/>
            <a:ext cx="400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Fondateur / CEO</a:t>
            </a:r>
            <a:endParaRPr/>
          </a:p>
        </p:txBody>
      </p:sp>
      <p:sp>
        <p:nvSpPr>
          <p:cNvPr id="567" name="Google Shape;567;p32"/>
          <p:cNvSpPr txBox="1"/>
          <p:nvPr/>
        </p:nvSpPr>
        <p:spPr>
          <a:xfrm>
            <a:off x="4820205" y="7811593"/>
            <a:ext cx="3610200" cy="3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SAFOU LUCER</a:t>
            </a:r>
            <a:endParaRPr/>
          </a:p>
        </p:txBody>
      </p:sp>
      <p:sp>
        <p:nvSpPr>
          <p:cNvPr id="568" name="Google Shape;568;p32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grpSp>
        <p:nvGrpSpPr>
          <p:cNvPr id="569" name="Google Shape;569;p32"/>
          <p:cNvGrpSpPr/>
          <p:nvPr/>
        </p:nvGrpSpPr>
        <p:grpSpPr>
          <a:xfrm>
            <a:off x="10897713" y="7032889"/>
            <a:ext cx="4908253" cy="2725795"/>
            <a:chOff x="0" y="-38100"/>
            <a:chExt cx="1292700" cy="717900"/>
          </a:xfrm>
        </p:grpSpPr>
        <p:sp>
          <p:nvSpPr>
            <p:cNvPr id="570" name="Google Shape;570;p32"/>
            <p:cNvSpPr/>
            <p:nvPr/>
          </p:nvSpPr>
          <p:spPr>
            <a:xfrm>
              <a:off x="0" y="0"/>
              <a:ext cx="1292690" cy="679742"/>
            </a:xfrm>
            <a:custGeom>
              <a:rect b="b" l="l" r="r" t="t"/>
              <a:pathLst>
                <a:path extrusionOk="0" h="679742" w="1292690">
                  <a:moveTo>
                    <a:pt x="45743" y="0"/>
                  </a:moveTo>
                  <a:lnTo>
                    <a:pt x="1246947" y="0"/>
                  </a:lnTo>
                  <a:cubicBezTo>
                    <a:pt x="1259078" y="0"/>
                    <a:pt x="1270713" y="4819"/>
                    <a:pt x="1279292" y="13398"/>
                  </a:cubicBezTo>
                  <a:cubicBezTo>
                    <a:pt x="1287870" y="21976"/>
                    <a:pt x="1292690" y="33611"/>
                    <a:pt x="1292690" y="45743"/>
                  </a:cubicBezTo>
                  <a:lnTo>
                    <a:pt x="1292690" y="633999"/>
                  </a:lnTo>
                  <a:cubicBezTo>
                    <a:pt x="1292690" y="646131"/>
                    <a:pt x="1287870" y="657766"/>
                    <a:pt x="1279292" y="666344"/>
                  </a:cubicBezTo>
                  <a:cubicBezTo>
                    <a:pt x="1270713" y="674923"/>
                    <a:pt x="1259078" y="679742"/>
                    <a:pt x="1246947" y="679742"/>
                  </a:cubicBezTo>
                  <a:lnTo>
                    <a:pt x="45743" y="679742"/>
                  </a:lnTo>
                  <a:cubicBezTo>
                    <a:pt x="33611" y="679742"/>
                    <a:pt x="21976" y="674923"/>
                    <a:pt x="13398" y="666344"/>
                  </a:cubicBezTo>
                  <a:cubicBezTo>
                    <a:pt x="4819" y="657766"/>
                    <a:pt x="0" y="646131"/>
                    <a:pt x="0" y="633999"/>
                  </a:cubicBezTo>
                  <a:lnTo>
                    <a:pt x="0" y="45743"/>
                  </a:lnTo>
                  <a:cubicBezTo>
                    <a:pt x="0" y="33611"/>
                    <a:pt x="4819" y="21976"/>
                    <a:pt x="13398" y="13398"/>
                  </a:cubicBezTo>
                  <a:cubicBezTo>
                    <a:pt x="21976" y="4819"/>
                    <a:pt x="33611" y="0"/>
                    <a:pt x="45743" y="0"/>
                  </a:cubicBezTo>
                  <a:close/>
                </a:path>
              </a:pathLst>
            </a:custGeom>
            <a:solidFill>
              <a:srgbClr val="145E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2"/>
            <p:cNvSpPr txBox="1"/>
            <p:nvPr/>
          </p:nvSpPr>
          <p:spPr>
            <a:xfrm>
              <a:off x="0" y="-38100"/>
              <a:ext cx="1292700" cy="717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72" name="Google Shape;572;p32"/>
          <p:cNvSpPr txBox="1"/>
          <p:nvPr/>
        </p:nvSpPr>
        <p:spPr>
          <a:xfrm>
            <a:off x="11590839" y="8814579"/>
            <a:ext cx="4009200" cy="84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Communication et support client</a:t>
            </a:r>
            <a:endParaRPr/>
          </a:p>
        </p:txBody>
      </p:sp>
      <p:sp>
        <p:nvSpPr>
          <p:cNvPr id="573" name="Google Shape;573;p32"/>
          <p:cNvSpPr txBox="1"/>
          <p:nvPr/>
        </p:nvSpPr>
        <p:spPr>
          <a:xfrm>
            <a:off x="11590839" y="8149991"/>
            <a:ext cx="40092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Mohamed Koubaiti</a:t>
            </a:r>
            <a:endParaRPr/>
          </a:p>
        </p:txBody>
      </p:sp>
      <p:pic>
        <p:nvPicPr>
          <p:cNvPr id="574" name="Google Shape;574;p32" title="mohamed.jpe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996533" y="1967275"/>
            <a:ext cx="4641491" cy="540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33"/>
          <p:cNvSpPr txBox="1"/>
          <p:nvPr/>
        </p:nvSpPr>
        <p:spPr>
          <a:xfrm>
            <a:off x="10892796" y="2080050"/>
            <a:ext cx="5605310" cy="1190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214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CLOSING</a:t>
            </a:r>
            <a:endParaRPr/>
          </a:p>
        </p:txBody>
      </p:sp>
      <p:sp>
        <p:nvSpPr>
          <p:cNvPr id="580" name="Google Shape;580;p33"/>
          <p:cNvSpPr/>
          <p:nvPr/>
        </p:nvSpPr>
        <p:spPr>
          <a:xfrm>
            <a:off x="1782906" y="2083147"/>
            <a:ext cx="7888893" cy="3264592"/>
          </a:xfrm>
          <a:custGeom>
            <a:rect b="b" l="l" r="r" t="t"/>
            <a:pathLst>
              <a:path extrusionOk="0" h="505771" w="1222196">
                <a:moveTo>
                  <a:pt x="42199" y="0"/>
                </a:moveTo>
                <a:lnTo>
                  <a:pt x="1179997" y="0"/>
                </a:lnTo>
                <a:cubicBezTo>
                  <a:pt x="1203303" y="0"/>
                  <a:pt x="1222196" y="18893"/>
                  <a:pt x="1222196" y="42199"/>
                </a:cubicBezTo>
                <a:lnTo>
                  <a:pt x="1222196" y="463572"/>
                </a:lnTo>
                <a:cubicBezTo>
                  <a:pt x="1222196" y="486878"/>
                  <a:pt x="1203303" y="505771"/>
                  <a:pt x="1179997" y="505771"/>
                </a:cubicBezTo>
                <a:lnTo>
                  <a:pt x="42199" y="505771"/>
                </a:lnTo>
                <a:cubicBezTo>
                  <a:pt x="18893" y="505771"/>
                  <a:pt x="0" y="486878"/>
                  <a:pt x="0" y="463572"/>
                </a:cubicBezTo>
                <a:lnTo>
                  <a:pt x="0" y="42199"/>
                </a:lnTo>
                <a:cubicBezTo>
                  <a:pt x="0" y="18893"/>
                  <a:pt x="18893" y="0"/>
                  <a:pt x="42199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2908" l="0" r="0" t="-291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3"/>
          <p:cNvSpPr/>
          <p:nvPr/>
        </p:nvSpPr>
        <p:spPr>
          <a:xfrm>
            <a:off x="1782906" y="5673094"/>
            <a:ext cx="3745086" cy="3264592"/>
          </a:xfrm>
          <a:custGeom>
            <a:rect b="b" l="l" r="r" t="t"/>
            <a:pathLst>
              <a:path extrusionOk="0" h="505771" w="580212">
                <a:moveTo>
                  <a:pt x="88890" y="0"/>
                </a:moveTo>
                <a:lnTo>
                  <a:pt x="491321" y="0"/>
                </a:lnTo>
                <a:cubicBezTo>
                  <a:pt x="514897" y="0"/>
                  <a:pt x="537506" y="9365"/>
                  <a:pt x="554176" y="26035"/>
                </a:cubicBezTo>
                <a:cubicBezTo>
                  <a:pt x="570847" y="42706"/>
                  <a:pt x="580212" y="65315"/>
                  <a:pt x="580212" y="88890"/>
                </a:cubicBezTo>
                <a:lnTo>
                  <a:pt x="580212" y="416880"/>
                </a:lnTo>
                <a:cubicBezTo>
                  <a:pt x="580212" y="440455"/>
                  <a:pt x="570847" y="463065"/>
                  <a:pt x="554176" y="479735"/>
                </a:cubicBezTo>
                <a:cubicBezTo>
                  <a:pt x="537506" y="496405"/>
                  <a:pt x="514897" y="505771"/>
                  <a:pt x="491321" y="505771"/>
                </a:cubicBezTo>
                <a:lnTo>
                  <a:pt x="88890" y="505771"/>
                </a:lnTo>
                <a:cubicBezTo>
                  <a:pt x="65315" y="505771"/>
                  <a:pt x="42706" y="496405"/>
                  <a:pt x="26035" y="479735"/>
                </a:cubicBezTo>
                <a:cubicBezTo>
                  <a:pt x="9365" y="463065"/>
                  <a:pt x="0" y="440455"/>
                  <a:pt x="0" y="416880"/>
                </a:cubicBezTo>
                <a:lnTo>
                  <a:pt x="0" y="88890"/>
                </a:lnTo>
                <a:cubicBezTo>
                  <a:pt x="0" y="65315"/>
                  <a:pt x="9365" y="42706"/>
                  <a:pt x="26035" y="26035"/>
                </a:cubicBezTo>
                <a:cubicBezTo>
                  <a:pt x="42706" y="9365"/>
                  <a:pt x="65315" y="0"/>
                  <a:pt x="88890" y="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-54392" r="-54392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33"/>
          <p:cNvSpPr/>
          <p:nvPr/>
        </p:nvSpPr>
        <p:spPr>
          <a:xfrm>
            <a:off x="5926713" y="5673094"/>
            <a:ext cx="3745086" cy="3264592"/>
          </a:xfrm>
          <a:custGeom>
            <a:rect b="b" l="l" r="r" t="t"/>
            <a:pathLst>
              <a:path extrusionOk="0" h="505771" w="580212">
                <a:moveTo>
                  <a:pt x="88890" y="0"/>
                </a:moveTo>
                <a:lnTo>
                  <a:pt x="491321" y="0"/>
                </a:lnTo>
                <a:cubicBezTo>
                  <a:pt x="514897" y="0"/>
                  <a:pt x="537506" y="9365"/>
                  <a:pt x="554176" y="26035"/>
                </a:cubicBezTo>
                <a:cubicBezTo>
                  <a:pt x="570847" y="42706"/>
                  <a:pt x="580212" y="65315"/>
                  <a:pt x="580212" y="88890"/>
                </a:cubicBezTo>
                <a:lnTo>
                  <a:pt x="580212" y="416880"/>
                </a:lnTo>
                <a:cubicBezTo>
                  <a:pt x="580212" y="440455"/>
                  <a:pt x="570847" y="463065"/>
                  <a:pt x="554176" y="479735"/>
                </a:cubicBezTo>
                <a:cubicBezTo>
                  <a:pt x="537506" y="496405"/>
                  <a:pt x="514897" y="505771"/>
                  <a:pt x="491321" y="505771"/>
                </a:cubicBezTo>
                <a:lnTo>
                  <a:pt x="88890" y="505771"/>
                </a:lnTo>
                <a:cubicBezTo>
                  <a:pt x="65315" y="505771"/>
                  <a:pt x="42706" y="496405"/>
                  <a:pt x="26035" y="479735"/>
                </a:cubicBezTo>
                <a:cubicBezTo>
                  <a:pt x="9365" y="463065"/>
                  <a:pt x="0" y="440455"/>
                  <a:pt x="0" y="416880"/>
                </a:cubicBezTo>
                <a:lnTo>
                  <a:pt x="0" y="88890"/>
                </a:lnTo>
                <a:cubicBezTo>
                  <a:pt x="0" y="65315"/>
                  <a:pt x="9365" y="42706"/>
                  <a:pt x="26035" y="26035"/>
                </a:cubicBezTo>
                <a:cubicBezTo>
                  <a:pt x="42706" y="9365"/>
                  <a:pt x="65315" y="0"/>
                  <a:pt x="88890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-54914" r="-54914" t="0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83" name="Google Shape;583;p33"/>
          <p:cNvGrpSpPr/>
          <p:nvPr/>
        </p:nvGrpSpPr>
        <p:grpSpPr>
          <a:xfrm rot="-5400000">
            <a:off x="15177133" y="-568614"/>
            <a:ext cx="3770176" cy="2451557"/>
            <a:chOff x="0" y="-38100"/>
            <a:chExt cx="683583" cy="444500"/>
          </a:xfrm>
        </p:grpSpPr>
        <p:sp>
          <p:nvSpPr>
            <p:cNvPr id="584" name="Google Shape;584;p33"/>
            <p:cNvSpPr/>
            <p:nvPr/>
          </p:nvSpPr>
          <p:spPr>
            <a:xfrm>
              <a:off x="0" y="0"/>
              <a:ext cx="683583" cy="406400"/>
            </a:xfrm>
            <a:custGeom>
              <a:rect b="b" l="l" r="r" t="t"/>
              <a:pathLst>
                <a:path extrusionOk="0" h="406400" w="683583">
                  <a:moveTo>
                    <a:pt x="480383" y="0"/>
                  </a:moveTo>
                  <a:cubicBezTo>
                    <a:pt x="592607" y="0"/>
                    <a:pt x="683583" y="90976"/>
                    <a:pt x="683583" y="203200"/>
                  </a:cubicBezTo>
                  <a:cubicBezTo>
                    <a:pt x="683583" y="315424"/>
                    <a:pt x="592607" y="406400"/>
                    <a:pt x="4803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33"/>
            <p:cNvSpPr txBox="1"/>
            <p:nvPr/>
          </p:nvSpPr>
          <p:spPr>
            <a:xfrm>
              <a:off x="0" y="-38100"/>
              <a:ext cx="68358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6" name="Google Shape;586;p33"/>
          <p:cNvGrpSpPr/>
          <p:nvPr/>
        </p:nvGrpSpPr>
        <p:grpSpPr>
          <a:xfrm rot="-5400000">
            <a:off x="-2431180" y="8047375"/>
            <a:ext cx="5412376" cy="663813"/>
            <a:chOff x="0" y="-38100"/>
            <a:chExt cx="3624216" cy="444500"/>
          </a:xfrm>
        </p:grpSpPr>
        <p:sp>
          <p:nvSpPr>
            <p:cNvPr id="587" name="Google Shape;587;p33"/>
            <p:cNvSpPr/>
            <p:nvPr/>
          </p:nvSpPr>
          <p:spPr>
            <a:xfrm>
              <a:off x="0" y="0"/>
              <a:ext cx="3624216" cy="406400"/>
            </a:xfrm>
            <a:custGeom>
              <a:rect b="b" l="l" r="r" t="t"/>
              <a:pathLst>
                <a:path extrusionOk="0" h="406400" w="3624216">
                  <a:moveTo>
                    <a:pt x="3421016" y="0"/>
                  </a:moveTo>
                  <a:cubicBezTo>
                    <a:pt x="3533240" y="0"/>
                    <a:pt x="3624216" y="90976"/>
                    <a:pt x="3624216" y="203200"/>
                  </a:cubicBezTo>
                  <a:cubicBezTo>
                    <a:pt x="3624216" y="315424"/>
                    <a:pt x="3533240" y="406400"/>
                    <a:pt x="34210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33"/>
            <p:cNvSpPr txBox="1"/>
            <p:nvPr/>
          </p:nvSpPr>
          <p:spPr>
            <a:xfrm>
              <a:off x="0" y="-38100"/>
              <a:ext cx="362421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9" name="Google Shape;589;p33"/>
          <p:cNvSpPr/>
          <p:nvPr/>
        </p:nvSpPr>
        <p:spPr>
          <a:xfrm>
            <a:off x="16379251" y="9258300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9"/>
                </a:lnTo>
                <a:lnTo>
                  <a:pt x="0" y="260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0" name="Google Shape;590;p33"/>
          <p:cNvSpPr/>
          <p:nvPr/>
        </p:nvSpPr>
        <p:spPr>
          <a:xfrm>
            <a:off x="16379251" y="9683984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9"/>
                </a:lnTo>
                <a:lnTo>
                  <a:pt x="0" y="260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1" name="Google Shape;591;p33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92" name="Google Shape;592;p33"/>
          <p:cNvSpPr txBox="1"/>
          <p:nvPr/>
        </p:nvSpPr>
        <p:spPr>
          <a:xfrm>
            <a:off x="10892796" y="3639243"/>
            <a:ext cx="5605310" cy="54113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Zifek Space n’est pas seulement une plateforme, c’est un mouvement pour la digitalisation inclusive.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Nous donnons à chaque entrepreneur, artisan et prestataire les outils pour exister, grandir et réussir en ligne, pour seulement 35 dirhams par mois.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9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9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ZifekSpace se positionne comme une startup à fort impact social et économique, capable de transformer le paysage digital marocain.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9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Aujourd’hui, nous cherchons à accélérer notre impact grâce à des partenariats stratégiques 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9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9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99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93" name="Google Shape;593;p33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6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34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599" name="Google Shape;599;p34"/>
          <p:cNvGrpSpPr/>
          <p:nvPr/>
        </p:nvGrpSpPr>
        <p:grpSpPr>
          <a:xfrm rot="-5400000">
            <a:off x="12671441" y="1798322"/>
            <a:ext cx="8781560" cy="2451557"/>
            <a:chOff x="0" y="-38100"/>
            <a:chExt cx="1592214" cy="444500"/>
          </a:xfrm>
        </p:grpSpPr>
        <p:sp>
          <p:nvSpPr>
            <p:cNvPr id="600" name="Google Shape;600;p34"/>
            <p:cNvSpPr/>
            <p:nvPr/>
          </p:nvSpPr>
          <p:spPr>
            <a:xfrm>
              <a:off x="0" y="0"/>
              <a:ext cx="1592214" cy="406400"/>
            </a:xfrm>
            <a:custGeom>
              <a:rect b="b" l="l" r="r" t="t"/>
              <a:pathLst>
                <a:path extrusionOk="0" h="406400" w="1592214">
                  <a:moveTo>
                    <a:pt x="1389014" y="0"/>
                  </a:moveTo>
                  <a:cubicBezTo>
                    <a:pt x="1501238" y="0"/>
                    <a:pt x="1592214" y="90976"/>
                    <a:pt x="1592214" y="203200"/>
                  </a:cubicBezTo>
                  <a:cubicBezTo>
                    <a:pt x="1592214" y="315424"/>
                    <a:pt x="1501238" y="406400"/>
                    <a:pt x="138901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34"/>
            <p:cNvSpPr txBox="1"/>
            <p:nvPr/>
          </p:nvSpPr>
          <p:spPr>
            <a:xfrm>
              <a:off x="0" y="-38100"/>
              <a:ext cx="159221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2" name="Google Shape;602;p34"/>
          <p:cNvGrpSpPr/>
          <p:nvPr/>
        </p:nvGrpSpPr>
        <p:grpSpPr>
          <a:xfrm rot="-5400000">
            <a:off x="-1612008" y="10073510"/>
            <a:ext cx="3774032" cy="663813"/>
            <a:chOff x="0" y="-38100"/>
            <a:chExt cx="2527154" cy="444500"/>
          </a:xfrm>
        </p:grpSpPr>
        <p:sp>
          <p:nvSpPr>
            <p:cNvPr id="603" name="Google Shape;603;p34"/>
            <p:cNvSpPr/>
            <p:nvPr/>
          </p:nvSpPr>
          <p:spPr>
            <a:xfrm>
              <a:off x="0" y="0"/>
              <a:ext cx="2527154" cy="406400"/>
            </a:xfrm>
            <a:custGeom>
              <a:rect b="b" l="l" r="r" t="t"/>
              <a:pathLst>
                <a:path extrusionOk="0" h="406400" w="2527154">
                  <a:moveTo>
                    <a:pt x="2323954" y="0"/>
                  </a:moveTo>
                  <a:cubicBezTo>
                    <a:pt x="2436178" y="0"/>
                    <a:pt x="2527154" y="90976"/>
                    <a:pt x="2527154" y="203200"/>
                  </a:cubicBezTo>
                  <a:cubicBezTo>
                    <a:pt x="2527154" y="315424"/>
                    <a:pt x="2436178" y="406400"/>
                    <a:pt x="2323954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34"/>
            <p:cNvSpPr txBox="1"/>
            <p:nvPr/>
          </p:nvSpPr>
          <p:spPr>
            <a:xfrm>
              <a:off x="0" y="-38100"/>
              <a:ext cx="2527154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5" name="Google Shape;605;p34"/>
          <p:cNvGrpSpPr/>
          <p:nvPr/>
        </p:nvGrpSpPr>
        <p:grpSpPr>
          <a:xfrm>
            <a:off x="1782906" y="5859820"/>
            <a:ext cx="3088859" cy="809966"/>
            <a:chOff x="0" y="-38100"/>
            <a:chExt cx="1695132" cy="444500"/>
          </a:xfrm>
        </p:grpSpPr>
        <p:sp>
          <p:nvSpPr>
            <p:cNvPr id="606" name="Google Shape;606;p34"/>
            <p:cNvSpPr/>
            <p:nvPr/>
          </p:nvSpPr>
          <p:spPr>
            <a:xfrm>
              <a:off x="0" y="0"/>
              <a:ext cx="1695132" cy="406400"/>
            </a:xfrm>
            <a:custGeom>
              <a:rect b="b" l="l" r="r" t="t"/>
              <a:pathLst>
                <a:path extrusionOk="0" h="406400" w="1695132">
                  <a:moveTo>
                    <a:pt x="1491932" y="0"/>
                  </a:moveTo>
                  <a:cubicBezTo>
                    <a:pt x="1604156" y="0"/>
                    <a:pt x="1695132" y="90976"/>
                    <a:pt x="1695132" y="203200"/>
                  </a:cubicBezTo>
                  <a:cubicBezTo>
                    <a:pt x="1695132" y="315424"/>
                    <a:pt x="1604156" y="406400"/>
                    <a:pt x="149193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34"/>
            <p:cNvSpPr txBox="1"/>
            <p:nvPr/>
          </p:nvSpPr>
          <p:spPr>
            <a:xfrm>
              <a:off x="0" y="-38100"/>
              <a:ext cx="1695132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8" name="Google Shape;608;p34"/>
          <p:cNvGrpSpPr/>
          <p:nvPr/>
        </p:nvGrpSpPr>
        <p:grpSpPr>
          <a:xfrm>
            <a:off x="1782906" y="6784127"/>
            <a:ext cx="4554736" cy="809966"/>
            <a:chOff x="0" y="-38100"/>
            <a:chExt cx="2499589" cy="444500"/>
          </a:xfrm>
        </p:grpSpPr>
        <p:sp>
          <p:nvSpPr>
            <p:cNvPr id="609" name="Google Shape;609;p34"/>
            <p:cNvSpPr/>
            <p:nvPr/>
          </p:nvSpPr>
          <p:spPr>
            <a:xfrm>
              <a:off x="0" y="0"/>
              <a:ext cx="2499589" cy="406400"/>
            </a:xfrm>
            <a:custGeom>
              <a:rect b="b" l="l" r="r" t="t"/>
              <a:pathLst>
                <a:path extrusionOk="0" h="406400" w="2499589">
                  <a:moveTo>
                    <a:pt x="2296389" y="0"/>
                  </a:moveTo>
                  <a:cubicBezTo>
                    <a:pt x="2408614" y="0"/>
                    <a:pt x="2499589" y="90976"/>
                    <a:pt x="2499589" y="203200"/>
                  </a:cubicBezTo>
                  <a:cubicBezTo>
                    <a:pt x="2499589" y="315424"/>
                    <a:pt x="2408614" y="406400"/>
                    <a:pt x="229638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34"/>
            <p:cNvSpPr txBox="1"/>
            <p:nvPr/>
          </p:nvSpPr>
          <p:spPr>
            <a:xfrm>
              <a:off x="0" y="-38100"/>
              <a:ext cx="2499589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1" name="Google Shape;611;p34"/>
          <p:cNvSpPr/>
          <p:nvPr/>
        </p:nvSpPr>
        <p:spPr>
          <a:xfrm>
            <a:off x="15258539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2" name="Google Shape;612;p34"/>
          <p:cNvSpPr/>
          <p:nvPr/>
        </p:nvSpPr>
        <p:spPr>
          <a:xfrm>
            <a:off x="15258539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613" name="Google Shape;613;p34"/>
          <p:cNvGrpSpPr/>
          <p:nvPr/>
        </p:nvGrpSpPr>
        <p:grpSpPr>
          <a:xfrm>
            <a:off x="1782906" y="7708435"/>
            <a:ext cx="4639698" cy="809966"/>
            <a:chOff x="0" y="-38100"/>
            <a:chExt cx="2546216" cy="444500"/>
          </a:xfrm>
        </p:grpSpPr>
        <p:sp>
          <p:nvSpPr>
            <p:cNvPr id="614" name="Google Shape;614;p34"/>
            <p:cNvSpPr/>
            <p:nvPr/>
          </p:nvSpPr>
          <p:spPr>
            <a:xfrm>
              <a:off x="0" y="0"/>
              <a:ext cx="2546216" cy="406400"/>
            </a:xfrm>
            <a:custGeom>
              <a:rect b="b" l="l" r="r" t="t"/>
              <a:pathLst>
                <a:path extrusionOk="0" h="406400" w="2546216">
                  <a:moveTo>
                    <a:pt x="2343016" y="0"/>
                  </a:moveTo>
                  <a:cubicBezTo>
                    <a:pt x="2455240" y="0"/>
                    <a:pt x="2546216" y="90976"/>
                    <a:pt x="2546216" y="203200"/>
                  </a:cubicBezTo>
                  <a:cubicBezTo>
                    <a:pt x="2546216" y="315424"/>
                    <a:pt x="2455240" y="406400"/>
                    <a:pt x="23430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34"/>
            <p:cNvSpPr txBox="1"/>
            <p:nvPr/>
          </p:nvSpPr>
          <p:spPr>
            <a:xfrm>
              <a:off x="0" y="-38100"/>
              <a:ext cx="254621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6" name="Google Shape;616;p34"/>
          <p:cNvSpPr/>
          <p:nvPr/>
        </p:nvSpPr>
        <p:spPr>
          <a:xfrm>
            <a:off x="8073705" y="5929246"/>
            <a:ext cx="10931520" cy="5089800"/>
          </a:xfrm>
          <a:custGeom>
            <a:rect b="b" l="l" r="r" t="t"/>
            <a:pathLst>
              <a:path extrusionOk="0" h="788543" w="1693579">
                <a:moveTo>
                  <a:pt x="30453" y="0"/>
                </a:moveTo>
                <a:lnTo>
                  <a:pt x="1663125" y="0"/>
                </a:lnTo>
                <a:cubicBezTo>
                  <a:pt x="1679944" y="0"/>
                  <a:pt x="1693579" y="13634"/>
                  <a:pt x="1693579" y="30453"/>
                </a:cubicBezTo>
                <a:lnTo>
                  <a:pt x="1693579" y="758090"/>
                </a:lnTo>
                <a:cubicBezTo>
                  <a:pt x="1693579" y="766166"/>
                  <a:pt x="1690370" y="773912"/>
                  <a:pt x="1684659" y="779624"/>
                </a:cubicBezTo>
                <a:cubicBezTo>
                  <a:pt x="1678948" y="785335"/>
                  <a:pt x="1671202" y="788543"/>
                  <a:pt x="1663125" y="788543"/>
                </a:cubicBezTo>
                <a:lnTo>
                  <a:pt x="30453" y="788543"/>
                </a:lnTo>
                <a:cubicBezTo>
                  <a:pt x="13634" y="788543"/>
                  <a:pt x="0" y="774909"/>
                  <a:pt x="0" y="758090"/>
                </a:cubicBezTo>
                <a:lnTo>
                  <a:pt x="0" y="30453"/>
                </a:lnTo>
                <a:cubicBezTo>
                  <a:pt x="0" y="13634"/>
                  <a:pt x="13634" y="0"/>
                  <a:pt x="30453" y="0"/>
                </a:cubicBez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30132" l="0" r="0" t="-13043"/>
            </a:stretch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34"/>
          <p:cNvSpPr/>
          <p:nvPr/>
        </p:nvSpPr>
        <p:spPr>
          <a:xfrm>
            <a:off x="2014836" y="7990687"/>
            <a:ext cx="312210" cy="312210"/>
          </a:xfrm>
          <a:custGeom>
            <a:rect b="b" l="l" r="r" t="t"/>
            <a:pathLst>
              <a:path extrusionOk="0" h="312210" w="312210">
                <a:moveTo>
                  <a:pt x="0" y="0"/>
                </a:moveTo>
                <a:lnTo>
                  <a:pt x="312210" y="0"/>
                </a:lnTo>
                <a:lnTo>
                  <a:pt x="312210" y="312210"/>
                </a:lnTo>
                <a:lnTo>
                  <a:pt x="0" y="312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8" name="Google Shape;618;p34"/>
          <p:cNvSpPr/>
          <p:nvPr/>
        </p:nvSpPr>
        <p:spPr>
          <a:xfrm>
            <a:off x="2013115" y="7067718"/>
            <a:ext cx="315653" cy="312210"/>
          </a:xfrm>
          <a:custGeom>
            <a:rect b="b" l="l" r="r" t="t"/>
            <a:pathLst>
              <a:path extrusionOk="0" h="312210" w="315653">
                <a:moveTo>
                  <a:pt x="0" y="0"/>
                </a:moveTo>
                <a:lnTo>
                  <a:pt x="315653" y="0"/>
                </a:lnTo>
                <a:lnTo>
                  <a:pt x="315653" y="312210"/>
                </a:lnTo>
                <a:lnTo>
                  <a:pt x="0" y="3122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19" name="Google Shape;619;p34"/>
          <p:cNvSpPr/>
          <p:nvPr/>
        </p:nvSpPr>
        <p:spPr>
          <a:xfrm>
            <a:off x="2013115" y="6148594"/>
            <a:ext cx="315653" cy="301843"/>
          </a:xfrm>
          <a:custGeom>
            <a:rect b="b" l="l" r="r" t="t"/>
            <a:pathLst>
              <a:path extrusionOk="0" h="301843" w="315653">
                <a:moveTo>
                  <a:pt x="0" y="0"/>
                </a:moveTo>
                <a:lnTo>
                  <a:pt x="315653" y="0"/>
                </a:lnTo>
                <a:lnTo>
                  <a:pt x="315653" y="301843"/>
                </a:lnTo>
                <a:lnTo>
                  <a:pt x="0" y="30184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0" name="Google Shape;620;p34"/>
          <p:cNvSpPr txBox="1"/>
          <p:nvPr/>
        </p:nvSpPr>
        <p:spPr>
          <a:xfrm>
            <a:off x="1775050" y="1798716"/>
            <a:ext cx="9000849" cy="20411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75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MERCI</a:t>
            </a:r>
            <a:endParaRPr/>
          </a:p>
        </p:txBody>
      </p:sp>
      <p:sp>
        <p:nvSpPr>
          <p:cNvPr id="621" name="Google Shape;621;p34"/>
          <p:cNvSpPr txBox="1"/>
          <p:nvPr/>
        </p:nvSpPr>
        <p:spPr>
          <a:xfrm>
            <a:off x="1782906" y="4047936"/>
            <a:ext cx="11359864" cy="81471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8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Rejoignez-nous pour construire la première plateforme Marocaine qui digitalise les petits entrepreneurs — simplement, rapidement et à petit prix.</a:t>
            </a:r>
            <a:endParaRPr/>
          </a:p>
        </p:txBody>
      </p:sp>
      <p:sp>
        <p:nvSpPr>
          <p:cNvPr id="622" name="Google Shape;622;p34"/>
          <p:cNvSpPr txBox="1"/>
          <p:nvPr/>
        </p:nvSpPr>
        <p:spPr>
          <a:xfrm>
            <a:off x="2379833" y="6113928"/>
            <a:ext cx="3360900" cy="3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+212 684 920 374</a:t>
            </a:r>
            <a:endParaRPr/>
          </a:p>
        </p:txBody>
      </p:sp>
      <p:sp>
        <p:nvSpPr>
          <p:cNvPr id="623" name="Google Shape;623;p34"/>
          <p:cNvSpPr txBox="1"/>
          <p:nvPr/>
        </p:nvSpPr>
        <p:spPr>
          <a:xfrm>
            <a:off x="2557433" y="6959348"/>
            <a:ext cx="4344696" cy="4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app.zifek.com</a:t>
            </a:r>
            <a:endParaRPr/>
          </a:p>
        </p:txBody>
      </p:sp>
      <p:sp>
        <p:nvSpPr>
          <p:cNvPr id="624" name="Google Shape;624;p34"/>
          <p:cNvSpPr txBox="1"/>
          <p:nvPr/>
        </p:nvSpPr>
        <p:spPr>
          <a:xfrm>
            <a:off x="2557433" y="7883656"/>
            <a:ext cx="2947548" cy="4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30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contact@zifek.com</a:t>
            </a:r>
            <a:endParaRPr/>
          </a:p>
        </p:txBody>
      </p:sp>
      <p:sp>
        <p:nvSpPr>
          <p:cNvPr id="625" name="Google Shape;625;p34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26" name="Google Shape;626;p34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66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/>
          <p:nvPr/>
        </p:nvSpPr>
        <p:spPr>
          <a:xfrm flipH="1">
            <a:off x="10742996" y="1089346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6" y="0"/>
                </a:moveTo>
                <a:lnTo>
                  <a:pt x="0" y="0"/>
                </a:lnTo>
                <a:lnTo>
                  <a:pt x="0" y="409927"/>
                </a:lnTo>
                <a:lnTo>
                  <a:pt x="409926" y="409927"/>
                </a:lnTo>
                <a:lnTo>
                  <a:pt x="4099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34" name="Google Shape;134;p15"/>
          <p:cNvGrpSpPr/>
          <p:nvPr/>
        </p:nvGrpSpPr>
        <p:grpSpPr>
          <a:xfrm rot="-5400000">
            <a:off x="16297845" y="-568614"/>
            <a:ext cx="3770176" cy="2451557"/>
            <a:chOff x="0" y="-38100"/>
            <a:chExt cx="683583" cy="444500"/>
          </a:xfrm>
        </p:grpSpPr>
        <p:sp>
          <p:nvSpPr>
            <p:cNvPr id="135" name="Google Shape;135;p15"/>
            <p:cNvSpPr/>
            <p:nvPr/>
          </p:nvSpPr>
          <p:spPr>
            <a:xfrm>
              <a:off x="0" y="0"/>
              <a:ext cx="683583" cy="406400"/>
            </a:xfrm>
            <a:custGeom>
              <a:rect b="b" l="l" r="r" t="t"/>
              <a:pathLst>
                <a:path extrusionOk="0" h="406400" w="683583">
                  <a:moveTo>
                    <a:pt x="480383" y="0"/>
                  </a:moveTo>
                  <a:cubicBezTo>
                    <a:pt x="592607" y="0"/>
                    <a:pt x="683583" y="90976"/>
                    <a:pt x="683583" y="203200"/>
                  </a:cubicBezTo>
                  <a:cubicBezTo>
                    <a:pt x="683583" y="315424"/>
                    <a:pt x="592607" y="406400"/>
                    <a:pt x="4803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5"/>
            <p:cNvSpPr txBox="1"/>
            <p:nvPr/>
          </p:nvSpPr>
          <p:spPr>
            <a:xfrm>
              <a:off x="0" y="-38100"/>
              <a:ext cx="68358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5"/>
          <p:cNvGrpSpPr/>
          <p:nvPr/>
        </p:nvGrpSpPr>
        <p:grpSpPr>
          <a:xfrm rot="-5400000">
            <a:off x="-3005403" y="7473152"/>
            <a:ext cx="6560823" cy="663813"/>
            <a:chOff x="0" y="-38100"/>
            <a:chExt cx="4393235" cy="444500"/>
          </a:xfrm>
        </p:grpSpPr>
        <p:sp>
          <p:nvSpPr>
            <p:cNvPr id="138" name="Google Shape;138;p15"/>
            <p:cNvSpPr/>
            <p:nvPr/>
          </p:nvSpPr>
          <p:spPr>
            <a:xfrm>
              <a:off x="0" y="0"/>
              <a:ext cx="4393235" cy="406400"/>
            </a:xfrm>
            <a:custGeom>
              <a:rect b="b" l="l" r="r" t="t"/>
              <a:pathLst>
                <a:path extrusionOk="0" h="406400" w="4393235">
                  <a:moveTo>
                    <a:pt x="4190035" y="0"/>
                  </a:moveTo>
                  <a:cubicBezTo>
                    <a:pt x="4302259" y="0"/>
                    <a:pt x="4393235" y="90976"/>
                    <a:pt x="4393235" y="203200"/>
                  </a:cubicBezTo>
                  <a:cubicBezTo>
                    <a:pt x="4393235" y="315424"/>
                    <a:pt x="4302259" y="406400"/>
                    <a:pt x="419003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15"/>
            <p:cNvSpPr txBox="1"/>
            <p:nvPr/>
          </p:nvSpPr>
          <p:spPr>
            <a:xfrm>
              <a:off x="0" y="-38100"/>
              <a:ext cx="4393235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15"/>
          <p:cNvSpPr/>
          <p:nvPr/>
        </p:nvSpPr>
        <p:spPr>
          <a:xfrm>
            <a:off x="240662" y="969031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6" y="0"/>
                </a:lnTo>
                <a:lnTo>
                  <a:pt x="1576076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5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42" name="Google Shape;142;p15"/>
          <p:cNvGraphicFramePr/>
          <p:nvPr/>
        </p:nvGraphicFramePr>
        <p:xfrm>
          <a:off x="7594225" y="191797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{21A5D8A8-6EB3-4232-8D61-1F23DB3954B2}</a:tableStyleId>
              </a:tblPr>
              <a:tblGrid>
                <a:gridCol w="3847725"/>
                <a:gridCol w="3670600"/>
                <a:gridCol w="2709075"/>
              </a:tblGrid>
              <a:tr h="80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Segment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Besoin principal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Taille approximative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Auto-entrepreneurs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Présence en ligne professionnelle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440 916 inscrits (2024)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Artisans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Digitalisation et e-commerce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&gt;1 million (140 Mds DH de CA/an)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Coopératives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Promotion et vente en ligne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&gt;60 000 (2024)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Associations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Communication et visibilité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≈ 220 000 (2020)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91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Étudiants / porteurs de projets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Développer une vitrine digitale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1,3 million d’étudiants (2025)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7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43" name="Google Shape;143;p15"/>
          <p:cNvSpPr txBox="1"/>
          <p:nvPr/>
        </p:nvSpPr>
        <p:spPr>
          <a:xfrm>
            <a:off x="463840" y="1966798"/>
            <a:ext cx="6588950" cy="14696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ÉTUDE DE MARCHÉ – MAROC (2024–2025)</a:t>
            </a:r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1401875" y="4519917"/>
            <a:ext cx="5979350" cy="47383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– Taux de pénétration Internet : 92,2 % (≈ 35,3 millions d’utilisateurs).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– Abonnés Internet : 42,1 millions (taux de 112,7 %).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– CA du e-commerce : 22 milliards DH en 2023 (+30 %/an).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– Entreprises disposant d’un site web : seulement 31 %.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– TPE/PME : représentent 93 % du tissu entrepreneurial marocain.</a:t>
            </a:r>
            <a:endParaRPr/>
          </a:p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45" name="Google Shape;145;p15"/>
          <p:cNvSpPr txBox="1"/>
          <p:nvPr/>
        </p:nvSpPr>
        <p:spPr>
          <a:xfrm>
            <a:off x="11351768" y="1012682"/>
            <a:ext cx="5255416" cy="5619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9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Marché cible</a:t>
            </a:r>
            <a:endParaRPr/>
          </a:p>
        </p:txBody>
      </p:sp>
      <p:sp>
        <p:nvSpPr>
          <p:cNvPr id="146" name="Google Shape;146;p15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147" name="Google Shape;147;p15"/>
          <p:cNvSpPr txBox="1"/>
          <p:nvPr/>
        </p:nvSpPr>
        <p:spPr>
          <a:xfrm>
            <a:off x="7594225" y="9833251"/>
            <a:ext cx="8660887" cy="5254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38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MARCHÉ POTENTIEL ESTIMÉ : PLUS DE 2 MILLIONS DE CLIENTS POTENTIELS À MOYEN TERME.</a:t>
            </a:r>
            <a:endParaRPr/>
          </a:p>
          <a:p>
            <a:pPr indent="0" lvl="0" marL="0" marR="0" rtl="0" algn="l">
              <a:lnSpc>
                <a:spcPct val="1400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438" u="none" cap="none" strike="noStrike">
              <a:solidFill>
                <a:srgbClr val="FFFFFF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6"/>
          <p:cNvGrpSpPr/>
          <p:nvPr/>
        </p:nvGrpSpPr>
        <p:grpSpPr>
          <a:xfrm rot="-5400000">
            <a:off x="16297845" y="-568614"/>
            <a:ext cx="3770176" cy="2451557"/>
            <a:chOff x="0" y="-38100"/>
            <a:chExt cx="683583" cy="444500"/>
          </a:xfrm>
        </p:grpSpPr>
        <p:sp>
          <p:nvSpPr>
            <p:cNvPr id="153" name="Google Shape;153;p16"/>
            <p:cNvSpPr/>
            <p:nvPr/>
          </p:nvSpPr>
          <p:spPr>
            <a:xfrm>
              <a:off x="0" y="0"/>
              <a:ext cx="683583" cy="406400"/>
            </a:xfrm>
            <a:custGeom>
              <a:rect b="b" l="l" r="r" t="t"/>
              <a:pathLst>
                <a:path extrusionOk="0" h="406400" w="683583">
                  <a:moveTo>
                    <a:pt x="480383" y="0"/>
                  </a:moveTo>
                  <a:cubicBezTo>
                    <a:pt x="592607" y="0"/>
                    <a:pt x="683583" y="90976"/>
                    <a:pt x="683583" y="203200"/>
                  </a:cubicBezTo>
                  <a:cubicBezTo>
                    <a:pt x="683583" y="315424"/>
                    <a:pt x="592607" y="406400"/>
                    <a:pt x="4803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16"/>
            <p:cNvSpPr txBox="1"/>
            <p:nvPr/>
          </p:nvSpPr>
          <p:spPr>
            <a:xfrm>
              <a:off x="0" y="-38100"/>
              <a:ext cx="68358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5" name="Google Shape;155;p16"/>
          <p:cNvGrpSpPr/>
          <p:nvPr/>
        </p:nvGrpSpPr>
        <p:grpSpPr>
          <a:xfrm rot="-5400000">
            <a:off x="-3005403" y="7473152"/>
            <a:ext cx="6560823" cy="663813"/>
            <a:chOff x="0" y="-38100"/>
            <a:chExt cx="4393235" cy="444500"/>
          </a:xfrm>
        </p:grpSpPr>
        <p:sp>
          <p:nvSpPr>
            <p:cNvPr id="156" name="Google Shape;156;p16"/>
            <p:cNvSpPr/>
            <p:nvPr/>
          </p:nvSpPr>
          <p:spPr>
            <a:xfrm>
              <a:off x="0" y="0"/>
              <a:ext cx="4393235" cy="406400"/>
            </a:xfrm>
            <a:custGeom>
              <a:rect b="b" l="l" r="r" t="t"/>
              <a:pathLst>
                <a:path extrusionOk="0" h="406400" w="4393235">
                  <a:moveTo>
                    <a:pt x="4190035" y="0"/>
                  </a:moveTo>
                  <a:cubicBezTo>
                    <a:pt x="4302259" y="0"/>
                    <a:pt x="4393235" y="90976"/>
                    <a:pt x="4393235" y="203200"/>
                  </a:cubicBezTo>
                  <a:cubicBezTo>
                    <a:pt x="4393235" y="315424"/>
                    <a:pt x="4302259" y="406400"/>
                    <a:pt x="4190035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0" y="-38100"/>
              <a:ext cx="4393235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8" name="Google Shape;158;p16"/>
          <p:cNvSpPr/>
          <p:nvPr/>
        </p:nvSpPr>
        <p:spPr>
          <a:xfrm>
            <a:off x="240662" y="969031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6" y="0"/>
                </a:lnTo>
                <a:lnTo>
                  <a:pt x="1576076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59" name="Google Shape;159;p16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160" name="Google Shape;160;p16"/>
          <p:cNvGraphicFramePr/>
          <p:nvPr/>
        </p:nvGraphicFramePr>
        <p:xfrm>
          <a:off x="1884535" y="27249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{21A5D8A8-6EB3-4232-8D61-1F23DB3954B2}</a:tableStyleId>
              </a:tblPr>
              <a:tblGrid>
                <a:gridCol w="4843825"/>
                <a:gridCol w="5378100"/>
                <a:gridCol w="4933425"/>
              </a:tblGrid>
              <a:tr h="805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Acteur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Limites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Forces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Wix / Shopify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Présence en ligne professionnelle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Fiabilité, performance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WordPress / Youcan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Complexe pour débutants/ centr</a:t>
                      </a:r>
                      <a:r>
                        <a:rPr lang="en-US" sz="1899">
                          <a:solidFill>
                            <a:schemeClr val="lt1"/>
                          </a:solidFill>
                        </a:rPr>
                        <a:t>é</a:t>
                      </a: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ecommerce, prix e</a:t>
                      </a:r>
                      <a:r>
                        <a:rPr lang="en-US" sz="1899">
                          <a:solidFill>
                            <a:srgbClr val="FFFFFF"/>
                          </a:solidFill>
                        </a:rPr>
                        <a:t>lev</a:t>
                      </a:r>
                      <a:r>
                        <a:rPr lang="en-US" sz="1899">
                          <a:solidFill>
                            <a:schemeClr val="lt1"/>
                          </a:solidFill>
                        </a:rPr>
                        <a:t>é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Flexible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32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Freelances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Délais long, coût variable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Sur-mesure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ZifekSpace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Nouvelle marque à faire connaître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40021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Prix local (35 DH/mois), simplicité,flexib</a:t>
                      </a:r>
                      <a:r>
                        <a:rPr lang="en-US" sz="1899">
                          <a:solidFill>
                            <a:srgbClr val="FFFFFF"/>
                          </a:solidFill>
                        </a:rPr>
                        <a:t>le,</a:t>
                      </a:r>
                      <a:r>
                        <a:rPr lang="en-US" sz="1899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support local</a:t>
                      </a:r>
                      <a:endParaRPr sz="1100" u="none" cap="none" strike="noStrike"/>
                    </a:p>
                  </a:txBody>
                  <a:tcPr marT="190500" marB="190500" marR="190500" marL="190500" anchor="ctr">
                    <a:lnL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1" name="Google Shape;161;p16"/>
          <p:cNvSpPr txBox="1"/>
          <p:nvPr/>
        </p:nvSpPr>
        <p:spPr>
          <a:xfrm>
            <a:off x="5849525" y="984578"/>
            <a:ext cx="65889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CONCURENCE</a:t>
            </a:r>
            <a:endParaRPr/>
          </a:p>
        </p:txBody>
      </p:sp>
      <p:sp>
        <p:nvSpPr>
          <p:cNvPr id="162" name="Google Shape;162;p16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163" name="Google Shape;163;p16"/>
          <p:cNvSpPr txBox="1"/>
          <p:nvPr/>
        </p:nvSpPr>
        <p:spPr>
          <a:xfrm>
            <a:off x="3434307" y="9555175"/>
            <a:ext cx="12055800" cy="31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1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37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MARCHÉ POTENTIEL ESTIMÉ : PLUS DE 2 MILLIONS DE CLIENTS POTENTIELS À MOYEN TERME.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/>
          <p:nvPr/>
        </p:nvSpPr>
        <p:spPr>
          <a:xfrm rot="-10295202">
            <a:off x="-680832" y="1707891"/>
            <a:ext cx="19649664" cy="12158229"/>
          </a:xfrm>
          <a:custGeom>
            <a:rect b="b" l="l" r="r" t="t"/>
            <a:pathLst>
              <a:path extrusionOk="0" h="12158229" w="19649664">
                <a:moveTo>
                  <a:pt x="0" y="0"/>
                </a:moveTo>
                <a:lnTo>
                  <a:pt x="19649664" y="0"/>
                </a:lnTo>
                <a:lnTo>
                  <a:pt x="19649664" y="12158229"/>
                </a:lnTo>
                <a:lnTo>
                  <a:pt x="0" y="121582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30000"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9" name="Google Shape;169;p17"/>
          <p:cNvGrpSpPr/>
          <p:nvPr/>
        </p:nvGrpSpPr>
        <p:grpSpPr>
          <a:xfrm rot="-5400000">
            <a:off x="10023353" y="9507228"/>
            <a:ext cx="3770176" cy="2451557"/>
            <a:chOff x="0" y="-38100"/>
            <a:chExt cx="683583" cy="444500"/>
          </a:xfrm>
        </p:grpSpPr>
        <p:sp>
          <p:nvSpPr>
            <p:cNvPr id="170" name="Google Shape;170;p17"/>
            <p:cNvSpPr/>
            <p:nvPr/>
          </p:nvSpPr>
          <p:spPr>
            <a:xfrm>
              <a:off x="0" y="0"/>
              <a:ext cx="683583" cy="406400"/>
            </a:xfrm>
            <a:custGeom>
              <a:rect b="b" l="l" r="r" t="t"/>
              <a:pathLst>
                <a:path extrusionOk="0" h="406400" w="683583">
                  <a:moveTo>
                    <a:pt x="480383" y="0"/>
                  </a:moveTo>
                  <a:cubicBezTo>
                    <a:pt x="592607" y="0"/>
                    <a:pt x="683583" y="90976"/>
                    <a:pt x="683583" y="203200"/>
                  </a:cubicBezTo>
                  <a:cubicBezTo>
                    <a:pt x="683583" y="315424"/>
                    <a:pt x="592607" y="406400"/>
                    <a:pt x="4803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17"/>
            <p:cNvSpPr txBox="1"/>
            <p:nvPr/>
          </p:nvSpPr>
          <p:spPr>
            <a:xfrm>
              <a:off x="0" y="-38100"/>
              <a:ext cx="68358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17"/>
          <p:cNvGrpSpPr/>
          <p:nvPr/>
        </p:nvGrpSpPr>
        <p:grpSpPr>
          <a:xfrm rot="-5400000">
            <a:off x="15616305" y="464412"/>
            <a:ext cx="4679577" cy="663813"/>
            <a:chOff x="0" y="-38100"/>
            <a:chExt cx="3133522" cy="444500"/>
          </a:xfrm>
        </p:grpSpPr>
        <p:sp>
          <p:nvSpPr>
            <p:cNvPr id="173" name="Google Shape;173;p17"/>
            <p:cNvSpPr/>
            <p:nvPr/>
          </p:nvSpPr>
          <p:spPr>
            <a:xfrm>
              <a:off x="0" y="0"/>
              <a:ext cx="3133522" cy="406400"/>
            </a:xfrm>
            <a:custGeom>
              <a:rect b="b" l="l" r="r" t="t"/>
              <a:pathLst>
                <a:path extrusionOk="0" h="406400" w="3133522">
                  <a:moveTo>
                    <a:pt x="2930322" y="0"/>
                  </a:moveTo>
                  <a:cubicBezTo>
                    <a:pt x="3042546" y="0"/>
                    <a:pt x="3133522" y="90976"/>
                    <a:pt x="3133522" y="203200"/>
                  </a:cubicBezTo>
                  <a:cubicBezTo>
                    <a:pt x="3133522" y="315424"/>
                    <a:pt x="3042546" y="406400"/>
                    <a:pt x="2930322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17"/>
            <p:cNvSpPr txBox="1"/>
            <p:nvPr/>
          </p:nvSpPr>
          <p:spPr>
            <a:xfrm>
              <a:off x="0" y="-38100"/>
              <a:ext cx="3133522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5" name="Google Shape;175;p17"/>
          <p:cNvSpPr/>
          <p:nvPr/>
        </p:nvSpPr>
        <p:spPr>
          <a:xfrm>
            <a:off x="16408468" y="524937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9"/>
                </a:lnTo>
                <a:lnTo>
                  <a:pt x="0" y="260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6" name="Google Shape;176;p17"/>
          <p:cNvSpPr/>
          <p:nvPr/>
        </p:nvSpPr>
        <p:spPr>
          <a:xfrm>
            <a:off x="16408468" y="950622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7" name="Google Shape;177;p17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8" name="Google Shape;178;p17"/>
          <p:cNvSpPr/>
          <p:nvPr/>
        </p:nvSpPr>
        <p:spPr>
          <a:xfrm>
            <a:off x="1540275" y="3136100"/>
            <a:ext cx="4053748" cy="4951717"/>
          </a:xfrm>
          <a:custGeom>
            <a:rect b="b" l="l" r="r" t="t"/>
            <a:pathLst>
              <a:path extrusionOk="0" h="3716110" w="2303266">
                <a:moveTo>
                  <a:pt x="0" y="0"/>
                </a:moveTo>
                <a:lnTo>
                  <a:pt x="2303265" y="0"/>
                </a:lnTo>
                <a:lnTo>
                  <a:pt x="2303265" y="3716110"/>
                </a:lnTo>
                <a:lnTo>
                  <a:pt x="0" y="37161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9" name="Google Shape;179;p17"/>
          <p:cNvSpPr/>
          <p:nvPr/>
        </p:nvSpPr>
        <p:spPr>
          <a:xfrm>
            <a:off x="6858924" y="3136099"/>
            <a:ext cx="4343217" cy="4953791"/>
          </a:xfrm>
          <a:custGeom>
            <a:rect b="b" l="l" r="r" t="t"/>
            <a:pathLst>
              <a:path extrusionOk="0" h="3745778" w="2585248">
                <a:moveTo>
                  <a:pt x="0" y="0"/>
                </a:moveTo>
                <a:lnTo>
                  <a:pt x="2585248" y="0"/>
                </a:lnTo>
                <a:lnTo>
                  <a:pt x="2585248" y="3745778"/>
                </a:lnTo>
                <a:lnTo>
                  <a:pt x="0" y="3745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p17"/>
          <p:cNvSpPr/>
          <p:nvPr/>
        </p:nvSpPr>
        <p:spPr>
          <a:xfrm>
            <a:off x="12556627" y="3136097"/>
            <a:ext cx="4347259" cy="4954606"/>
          </a:xfrm>
          <a:custGeom>
            <a:rect b="b" l="l" r="r" t="t"/>
            <a:pathLst>
              <a:path extrusionOk="0" h="3760612" w="3527188">
                <a:moveTo>
                  <a:pt x="0" y="0"/>
                </a:moveTo>
                <a:lnTo>
                  <a:pt x="3527188" y="0"/>
                </a:lnTo>
                <a:lnTo>
                  <a:pt x="3527188" y="3760612"/>
                </a:lnTo>
                <a:lnTo>
                  <a:pt x="0" y="37606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-2392" r="-2392" t="0"/>
            </a:stretch>
          </a:blipFill>
          <a:ln>
            <a:noFill/>
          </a:ln>
        </p:spPr>
      </p:sp>
      <p:sp>
        <p:nvSpPr>
          <p:cNvPr id="181" name="Google Shape;181;p17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8"/>
          <p:cNvGrpSpPr/>
          <p:nvPr/>
        </p:nvGrpSpPr>
        <p:grpSpPr>
          <a:xfrm>
            <a:off x="1782906" y="4454620"/>
            <a:ext cx="4177842" cy="4803680"/>
            <a:chOff x="0" y="-66675"/>
            <a:chExt cx="1100337" cy="1265167"/>
          </a:xfrm>
        </p:grpSpPr>
        <p:sp>
          <p:nvSpPr>
            <p:cNvPr id="187" name="Google Shape;187;p18"/>
            <p:cNvSpPr/>
            <p:nvPr/>
          </p:nvSpPr>
          <p:spPr>
            <a:xfrm>
              <a:off x="0" y="0"/>
              <a:ext cx="1100337" cy="1198492"/>
            </a:xfrm>
            <a:custGeom>
              <a:rect b="b" l="l" r="r" t="t"/>
              <a:pathLst>
                <a:path extrusionOk="0" h="1198492" w="1100337">
                  <a:moveTo>
                    <a:pt x="74124" y="0"/>
                  </a:moveTo>
                  <a:lnTo>
                    <a:pt x="1026213" y="0"/>
                  </a:lnTo>
                  <a:cubicBezTo>
                    <a:pt x="1067151" y="0"/>
                    <a:pt x="1100337" y="33186"/>
                    <a:pt x="1100337" y="74124"/>
                  </a:cubicBezTo>
                  <a:lnTo>
                    <a:pt x="1100337" y="1124368"/>
                  </a:lnTo>
                  <a:cubicBezTo>
                    <a:pt x="1100337" y="1144027"/>
                    <a:pt x="1092528" y="1162881"/>
                    <a:pt x="1078627" y="1176781"/>
                  </a:cubicBezTo>
                  <a:cubicBezTo>
                    <a:pt x="1064726" y="1190682"/>
                    <a:pt x="1045872" y="1198492"/>
                    <a:pt x="1026213" y="1198492"/>
                  </a:cubicBezTo>
                  <a:lnTo>
                    <a:pt x="74124" y="1198492"/>
                  </a:lnTo>
                  <a:cubicBezTo>
                    <a:pt x="54465" y="1198492"/>
                    <a:pt x="35611" y="1190682"/>
                    <a:pt x="21710" y="1176781"/>
                  </a:cubicBezTo>
                  <a:cubicBezTo>
                    <a:pt x="7809" y="1162881"/>
                    <a:pt x="0" y="1144027"/>
                    <a:pt x="0" y="1124368"/>
                  </a:cubicBezTo>
                  <a:lnTo>
                    <a:pt x="0" y="74124"/>
                  </a:lnTo>
                  <a:cubicBezTo>
                    <a:pt x="0" y="54465"/>
                    <a:pt x="7809" y="35611"/>
                    <a:pt x="21710" y="21710"/>
                  </a:cubicBezTo>
                  <a:cubicBezTo>
                    <a:pt x="35611" y="7809"/>
                    <a:pt x="54465" y="0"/>
                    <a:pt x="741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18"/>
            <p:cNvSpPr txBox="1"/>
            <p:nvPr/>
          </p:nvSpPr>
          <p:spPr>
            <a:xfrm>
              <a:off x="0" y="-66675"/>
              <a:ext cx="1100337" cy="1265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9" name="Google Shape;189;p18"/>
          <p:cNvGrpSpPr/>
          <p:nvPr/>
        </p:nvGrpSpPr>
        <p:grpSpPr>
          <a:xfrm>
            <a:off x="7201872" y="4454620"/>
            <a:ext cx="4177842" cy="4803680"/>
            <a:chOff x="0" y="-66675"/>
            <a:chExt cx="1100337" cy="1265167"/>
          </a:xfrm>
        </p:grpSpPr>
        <p:sp>
          <p:nvSpPr>
            <p:cNvPr id="190" name="Google Shape;190;p18"/>
            <p:cNvSpPr/>
            <p:nvPr/>
          </p:nvSpPr>
          <p:spPr>
            <a:xfrm>
              <a:off x="0" y="0"/>
              <a:ext cx="1100337" cy="1198492"/>
            </a:xfrm>
            <a:custGeom>
              <a:rect b="b" l="l" r="r" t="t"/>
              <a:pathLst>
                <a:path extrusionOk="0" h="1198492" w="1100337">
                  <a:moveTo>
                    <a:pt x="74124" y="0"/>
                  </a:moveTo>
                  <a:lnTo>
                    <a:pt x="1026213" y="0"/>
                  </a:lnTo>
                  <a:cubicBezTo>
                    <a:pt x="1067151" y="0"/>
                    <a:pt x="1100337" y="33186"/>
                    <a:pt x="1100337" y="74124"/>
                  </a:cubicBezTo>
                  <a:lnTo>
                    <a:pt x="1100337" y="1124368"/>
                  </a:lnTo>
                  <a:cubicBezTo>
                    <a:pt x="1100337" y="1144027"/>
                    <a:pt x="1092528" y="1162881"/>
                    <a:pt x="1078627" y="1176781"/>
                  </a:cubicBezTo>
                  <a:cubicBezTo>
                    <a:pt x="1064726" y="1190682"/>
                    <a:pt x="1045872" y="1198492"/>
                    <a:pt x="1026213" y="1198492"/>
                  </a:cubicBezTo>
                  <a:lnTo>
                    <a:pt x="74124" y="1198492"/>
                  </a:lnTo>
                  <a:cubicBezTo>
                    <a:pt x="54465" y="1198492"/>
                    <a:pt x="35611" y="1190682"/>
                    <a:pt x="21710" y="1176781"/>
                  </a:cubicBezTo>
                  <a:cubicBezTo>
                    <a:pt x="7809" y="1162881"/>
                    <a:pt x="0" y="1144027"/>
                    <a:pt x="0" y="1124368"/>
                  </a:cubicBezTo>
                  <a:lnTo>
                    <a:pt x="0" y="74124"/>
                  </a:lnTo>
                  <a:cubicBezTo>
                    <a:pt x="0" y="54465"/>
                    <a:pt x="7809" y="35611"/>
                    <a:pt x="21710" y="21710"/>
                  </a:cubicBezTo>
                  <a:cubicBezTo>
                    <a:pt x="35611" y="7809"/>
                    <a:pt x="54465" y="0"/>
                    <a:pt x="741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18"/>
            <p:cNvSpPr txBox="1"/>
            <p:nvPr/>
          </p:nvSpPr>
          <p:spPr>
            <a:xfrm>
              <a:off x="0" y="-66675"/>
              <a:ext cx="1100337" cy="1265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8"/>
          <p:cNvGrpSpPr/>
          <p:nvPr/>
        </p:nvGrpSpPr>
        <p:grpSpPr>
          <a:xfrm>
            <a:off x="1489320" y="4172700"/>
            <a:ext cx="1499032" cy="1688444"/>
            <a:chOff x="0" y="-66675"/>
            <a:chExt cx="394807" cy="444693"/>
          </a:xfrm>
        </p:grpSpPr>
        <p:sp>
          <p:nvSpPr>
            <p:cNvPr id="193" name="Google Shape;193;p18"/>
            <p:cNvSpPr/>
            <p:nvPr/>
          </p:nvSpPr>
          <p:spPr>
            <a:xfrm>
              <a:off x="0" y="0"/>
              <a:ext cx="394807" cy="378018"/>
            </a:xfrm>
            <a:custGeom>
              <a:rect b="b" l="l" r="r" t="t"/>
              <a:pathLst>
                <a:path extrusionOk="0" h="378018" w="394807">
                  <a:moveTo>
                    <a:pt x="180761" y="0"/>
                  </a:moveTo>
                  <a:lnTo>
                    <a:pt x="214045" y="0"/>
                  </a:lnTo>
                  <a:cubicBezTo>
                    <a:pt x="313877" y="0"/>
                    <a:pt x="394807" y="80930"/>
                    <a:pt x="394807" y="180761"/>
                  </a:cubicBezTo>
                  <a:lnTo>
                    <a:pt x="394807" y="197256"/>
                  </a:lnTo>
                  <a:cubicBezTo>
                    <a:pt x="394807" y="297088"/>
                    <a:pt x="313877" y="378018"/>
                    <a:pt x="214045" y="378018"/>
                  </a:cubicBezTo>
                  <a:lnTo>
                    <a:pt x="180761" y="378018"/>
                  </a:lnTo>
                  <a:cubicBezTo>
                    <a:pt x="80930" y="378018"/>
                    <a:pt x="0" y="297088"/>
                    <a:pt x="0" y="197256"/>
                  </a:cubicBezTo>
                  <a:lnTo>
                    <a:pt x="0" y="180761"/>
                  </a:lnTo>
                  <a:cubicBezTo>
                    <a:pt x="0" y="80930"/>
                    <a:pt x="80930" y="0"/>
                    <a:pt x="180761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18"/>
            <p:cNvSpPr txBox="1"/>
            <p:nvPr/>
          </p:nvSpPr>
          <p:spPr>
            <a:xfrm>
              <a:off x="0" y="-66675"/>
              <a:ext cx="394807" cy="444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5" name="Google Shape;195;p18"/>
          <p:cNvGrpSpPr/>
          <p:nvPr/>
        </p:nvGrpSpPr>
        <p:grpSpPr>
          <a:xfrm>
            <a:off x="6908286" y="4172700"/>
            <a:ext cx="1499032" cy="1688444"/>
            <a:chOff x="0" y="-66675"/>
            <a:chExt cx="394807" cy="444693"/>
          </a:xfrm>
        </p:grpSpPr>
        <p:sp>
          <p:nvSpPr>
            <p:cNvPr id="196" name="Google Shape;196;p18"/>
            <p:cNvSpPr/>
            <p:nvPr/>
          </p:nvSpPr>
          <p:spPr>
            <a:xfrm>
              <a:off x="0" y="0"/>
              <a:ext cx="394807" cy="378018"/>
            </a:xfrm>
            <a:custGeom>
              <a:rect b="b" l="l" r="r" t="t"/>
              <a:pathLst>
                <a:path extrusionOk="0" h="378018" w="394807">
                  <a:moveTo>
                    <a:pt x="180761" y="0"/>
                  </a:moveTo>
                  <a:lnTo>
                    <a:pt x="214045" y="0"/>
                  </a:lnTo>
                  <a:cubicBezTo>
                    <a:pt x="313877" y="0"/>
                    <a:pt x="394807" y="80930"/>
                    <a:pt x="394807" y="180761"/>
                  </a:cubicBezTo>
                  <a:lnTo>
                    <a:pt x="394807" y="197256"/>
                  </a:lnTo>
                  <a:cubicBezTo>
                    <a:pt x="394807" y="297088"/>
                    <a:pt x="313877" y="378018"/>
                    <a:pt x="214045" y="378018"/>
                  </a:cubicBezTo>
                  <a:lnTo>
                    <a:pt x="180761" y="378018"/>
                  </a:lnTo>
                  <a:cubicBezTo>
                    <a:pt x="80930" y="378018"/>
                    <a:pt x="0" y="297088"/>
                    <a:pt x="0" y="197256"/>
                  </a:cubicBezTo>
                  <a:lnTo>
                    <a:pt x="0" y="180761"/>
                  </a:lnTo>
                  <a:cubicBezTo>
                    <a:pt x="0" y="80930"/>
                    <a:pt x="80930" y="0"/>
                    <a:pt x="180761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8"/>
            <p:cNvSpPr txBox="1"/>
            <p:nvPr/>
          </p:nvSpPr>
          <p:spPr>
            <a:xfrm>
              <a:off x="0" y="-66675"/>
              <a:ext cx="394807" cy="444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8"/>
          <p:cNvSpPr txBox="1"/>
          <p:nvPr/>
        </p:nvSpPr>
        <p:spPr>
          <a:xfrm>
            <a:off x="5960748" y="1373226"/>
            <a:ext cx="7865536" cy="11946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NOTRE SOLUTION</a:t>
            </a:r>
            <a:endParaRPr/>
          </a:p>
        </p:txBody>
      </p:sp>
      <p:sp>
        <p:nvSpPr>
          <p:cNvPr id="199" name="Google Shape;199;p18"/>
          <p:cNvSpPr txBox="1"/>
          <p:nvPr/>
        </p:nvSpPr>
        <p:spPr>
          <a:xfrm>
            <a:off x="2807228" y="2653647"/>
            <a:ext cx="12673544" cy="10280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Zifek Space offre la solution de digitalisation la plus accessible du marché.</a:t>
            </a:r>
            <a:endParaRPr/>
          </a:p>
          <a:p>
            <a:pPr indent="0" lvl="0" marL="0" marR="0" rtl="0" algn="ctr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Une plateforme conçue pour aider les petits budgets à grandir dans le monde digital sans complexité ni gros investissement.</a:t>
            </a:r>
            <a:endParaRPr/>
          </a:p>
        </p:txBody>
      </p:sp>
      <p:sp>
        <p:nvSpPr>
          <p:cNvPr id="200" name="Google Shape;200;p18"/>
          <p:cNvSpPr txBox="1"/>
          <p:nvPr/>
        </p:nvSpPr>
        <p:spPr>
          <a:xfrm>
            <a:off x="2238836" y="7356246"/>
            <a:ext cx="3462845" cy="140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Zifek Space propose la digitalisation la plus abordable du marché :</a:t>
            </a:r>
            <a:endParaRPr/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un site web, une boutique, une caisse , un logiciel de gestion et bien d autres pour le prix d’un tacos 🌮.</a:t>
            </a:r>
            <a:endParaRPr/>
          </a:p>
        </p:txBody>
      </p:sp>
      <p:sp>
        <p:nvSpPr>
          <p:cNvPr id="201" name="Google Shape;201;p18"/>
          <p:cNvSpPr txBox="1"/>
          <p:nvPr/>
        </p:nvSpPr>
        <p:spPr>
          <a:xfrm>
            <a:off x="7657802" y="7356246"/>
            <a:ext cx="3384100" cy="140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En quelques clics, tout entrepreneur peut créer son site professionnel,</a:t>
            </a:r>
            <a:endParaRPr/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sans connaissances techniques ni frais cachés — tout est inclus et prêt à l’emploi.</a:t>
            </a:r>
            <a:endParaRPr/>
          </a:p>
        </p:txBody>
      </p:sp>
      <p:sp>
        <p:nvSpPr>
          <p:cNvPr id="202" name="Google Shape;202;p18"/>
          <p:cNvSpPr txBox="1"/>
          <p:nvPr/>
        </p:nvSpPr>
        <p:spPr>
          <a:xfrm>
            <a:off x="2109303" y="6242143"/>
            <a:ext cx="3721912" cy="810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Accessible à tous – Seulement 35 dirhams/mois</a:t>
            </a:r>
            <a:endParaRPr/>
          </a:p>
        </p:txBody>
      </p:sp>
      <p:sp>
        <p:nvSpPr>
          <p:cNvPr id="203" name="Google Shape;203;p18"/>
          <p:cNvSpPr txBox="1"/>
          <p:nvPr/>
        </p:nvSpPr>
        <p:spPr>
          <a:xfrm>
            <a:off x="1680904" y="4645881"/>
            <a:ext cx="1115864" cy="82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17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01</a:t>
            </a:r>
            <a:endParaRPr/>
          </a:p>
        </p:txBody>
      </p:sp>
      <p:sp>
        <p:nvSpPr>
          <p:cNvPr id="204" name="Google Shape;204;p18"/>
          <p:cNvSpPr txBox="1"/>
          <p:nvPr/>
        </p:nvSpPr>
        <p:spPr>
          <a:xfrm>
            <a:off x="7099870" y="4645881"/>
            <a:ext cx="1115864" cy="82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17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02</a:t>
            </a:r>
            <a:endParaRPr/>
          </a:p>
        </p:txBody>
      </p:sp>
      <p:sp>
        <p:nvSpPr>
          <p:cNvPr id="205" name="Google Shape;205;p18"/>
          <p:cNvSpPr txBox="1"/>
          <p:nvPr/>
        </p:nvSpPr>
        <p:spPr>
          <a:xfrm>
            <a:off x="7657802" y="6242143"/>
            <a:ext cx="3265982" cy="810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Simple et rapide à utiliser</a:t>
            </a:r>
            <a:endParaRPr/>
          </a:p>
        </p:txBody>
      </p:sp>
      <p:grpSp>
        <p:nvGrpSpPr>
          <p:cNvPr id="206" name="Google Shape;206;p18"/>
          <p:cNvGrpSpPr/>
          <p:nvPr/>
        </p:nvGrpSpPr>
        <p:grpSpPr>
          <a:xfrm>
            <a:off x="12620838" y="4454620"/>
            <a:ext cx="4177842" cy="4803680"/>
            <a:chOff x="0" y="-66675"/>
            <a:chExt cx="1100337" cy="1265167"/>
          </a:xfrm>
        </p:grpSpPr>
        <p:sp>
          <p:nvSpPr>
            <p:cNvPr id="207" name="Google Shape;207;p18"/>
            <p:cNvSpPr/>
            <p:nvPr/>
          </p:nvSpPr>
          <p:spPr>
            <a:xfrm>
              <a:off x="0" y="0"/>
              <a:ext cx="1100337" cy="1198492"/>
            </a:xfrm>
            <a:custGeom>
              <a:rect b="b" l="l" r="r" t="t"/>
              <a:pathLst>
                <a:path extrusionOk="0" h="1198492" w="1100337">
                  <a:moveTo>
                    <a:pt x="74124" y="0"/>
                  </a:moveTo>
                  <a:lnTo>
                    <a:pt x="1026213" y="0"/>
                  </a:lnTo>
                  <a:cubicBezTo>
                    <a:pt x="1067151" y="0"/>
                    <a:pt x="1100337" y="33186"/>
                    <a:pt x="1100337" y="74124"/>
                  </a:cubicBezTo>
                  <a:lnTo>
                    <a:pt x="1100337" y="1124368"/>
                  </a:lnTo>
                  <a:cubicBezTo>
                    <a:pt x="1100337" y="1144027"/>
                    <a:pt x="1092528" y="1162881"/>
                    <a:pt x="1078627" y="1176781"/>
                  </a:cubicBezTo>
                  <a:cubicBezTo>
                    <a:pt x="1064726" y="1190682"/>
                    <a:pt x="1045872" y="1198492"/>
                    <a:pt x="1026213" y="1198492"/>
                  </a:cubicBezTo>
                  <a:lnTo>
                    <a:pt x="74124" y="1198492"/>
                  </a:lnTo>
                  <a:cubicBezTo>
                    <a:pt x="54465" y="1198492"/>
                    <a:pt x="35611" y="1190682"/>
                    <a:pt x="21710" y="1176781"/>
                  </a:cubicBezTo>
                  <a:cubicBezTo>
                    <a:pt x="7809" y="1162881"/>
                    <a:pt x="0" y="1144027"/>
                    <a:pt x="0" y="1124368"/>
                  </a:cubicBezTo>
                  <a:lnTo>
                    <a:pt x="0" y="74124"/>
                  </a:lnTo>
                  <a:cubicBezTo>
                    <a:pt x="0" y="54465"/>
                    <a:pt x="7809" y="35611"/>
                    <a:pt x="21710" y="21710"/>
                  </a:cubicBezTo>
                  <a:cubicBezTo>
                    <a:pt x="35611" y="7809"/>
                    <a:pt x="54465" y="0"/>
                    <a:pt x="7412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rnd" cmpd="sng" w="2857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 txBox="1"/>
            <p:nvPr/>
          </p:nvSpPr>
          <p:spPr>
            <a:xfrm>
              <a:off x="0" y="-66675"/>
              <a:ext cx="1100337" cy="12651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54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" name="Google Shape;209;p18"/>
          <p:cNvGrpSpPr/>
          <p:nvPr/>
        </p:nvGrpSpPr>
        <p:grpSpPr>
          <a:xfrm>
            <a:off x="12327252" y="4172700"/>
            <a:ext cx="1499032" cy="1688444"/>
            <a:chOff x="0" y="-66675"/>
            <a:chExt cx="394807" cy="444693"/>
          </a:xfrm>
        </p:grpSpPr>
        <p:sp>
          <p:nvSpPr>
            <p:cNvPr id="210" name="Google Shape;210;p18"/>
            <p:cNvSpPr/>
            <p:nvPr/>
          </p:nvSpPr>
          <p:spPr>
            <a:xfrm>
              <a:off x="0" y="0"/>
              <a:ext cx="394807" cy="378018"/>
            </a:xfrm>
            <a:custGeom>
              <a:rect b="b" l="l" r="r" t="t"/>
              <a:pathLst>
                <a:path extrusionOk="0" h="378018" w="394807">
                  <a:moveTo>
                    <a:pt x="180761" y="0"/>
                  </a:moveTo>
                  <a:lnTo>
                    <a:pt x="214045" y="0"/>
                  </a:lnTo>
                  <a:cubicBezTo>
                    <a:pt x="313877" y="0"/>
                    <a:pt x="394807" y="80930"/>
                    <a:pt x="394807" y="180761"/>
                  </a:cubicBezTo>
                  <a:lnTo>
                    <a:pt x="394807" y="197256"/>
                  </a:lnTo>
                  <a:cubicBezTo>
                    <a:pt x="394807" y="297088"/>
                    <a:pt x="313877" y="378018"/>
                    <a:pt x="214045" y="378018"/>
                  </a:cubicBezTo>
                  <a:lnTo>
                    <a:pt x="180761" y="378018"/>
                  </a:lnTo>
                  <a:cubicBezTo>
                    <a:pt x="80930" y="378018"/>
                    <a:pt x="0" y="297088"/>
                    <a:pt x="0" y="197256"/>
                  </a:cubicBezTo>
                  <a:lnTo>
                    <a:pt x="0" y="180761"/>
                  </a:lnTo>
                  <a:cubicBezTo>
                    <a:pt x="0" y="80930"/>
                    <a:pt x="80930" y="0"/>
                    <a:pt x="180761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8"/>
            <p:cNvSpPr txBox="1"/>
            <p:nvPr/>
          </p:nvSpPr>
          <p:spPr>
            <a:xfrm>
              <a:off x="0" y="-66675"/>
              <a:ext cx="394807" cy="4446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73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2" name="Google Shape;212;p18"/>
          <p:cNvSpPr txBox="1"/>
          <p:nvPr/>
        </p:nvSpPr>
        <p:spPr>
          <a:xfrm>
            <a:off x="13076768" y="7356246"/>
            <a:ext cx="3265982" cy="14071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Zifek Space grandit avec toi : ajout de nouvelles fonctionnalités, outils de fidélisation et statistiques intelligentes pour faire progresser ton business.</a:t>
            </a:r>
            <a:endParaRPr/>
          </a:p>
        </p:txBody>
      </p:sp>
      <p:sp>
        <p:nvSpPr>
          <p:cNvPr id="213" name="Google Shape;213;p18"/>
          <p:cNvSpPr txBox="1"/>
          <p:nvPr/>
        </p:nvSpPr>
        <p:spPr>
          <a:xfrm>
            <a:off x="13076768" y="6242143"/>
            <a:ext cx="3265982" cy="8109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Une solution qui évolue avec ton activité</a:t>
            </a:r>
            <a:endParaRPr/>
          </a:p>
        </p:txBody>
      </p:sp>
      <p:grpSp>
        <p:nvGrpSpPr>
          <p:cNvPr id="214" name="Google Shape;214;p18"/>
          <p:cNvGrpSpPr/>
          <p:nvPr/>
        </p:nvGrpSpPr>
        <p:grpSpPr>
          <a:xfrm rot="-5400000">
            <a:off x="15177133" y="-568614"/>
            <a:ext cx="3770176" cy="2451557"/>
            <a:chOff x="0" y="-38100"/>
            <a:chExt cx="683583" cy="444500"/>
          </a:xfrm>
        </p:grpSpPr>
        <p:sp>
          <p:nvSpPr>
            <p:cNvPr id="215" name="Google Shape;215;p18"/>
            <p:cNvSpPr/>
            <p:nvPr/>
          </p:nvSpPr>
          <p:spPr>
            <a:xfrm>
              <a:off x="0" y="0"/>
              <a:ext cx="683583" cy="406400"/>
            </a:xfrm>
            <a:custGeom>
              <a:rect b="b" l="l" r="r" t="t"/>
              <a:pathLst>
                <a:path extrusionOk="0" h="406400" w="683583">
                  <a:moveTo>
                    <a:pt x="480383" y="0"/>
                  </a:moveTo>
                  <a:cubicBezTo>
                    <a:pt x="592607" y="0"/>
                    <a:pt x="683583" y="90976"/>
                    <a:pt x="683583" y="203200"/>
                  </a:cubicBezTo>
                  <a:cubicBezTo>
                    <a:pt x="683583" y="315424"/>
                    <a:pt x="592607" y="406400"/>
                    <a:pt x="48038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8"/>
            <p:cNvSpPr txBox="1"/>
            <p:nvPr/>
          </p:nvSpPr>
          <p:spPr>
            <a:xfrm>
              <a:off x="0" y="-38100"/>
              <a:ext cx="68358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7" name="Google Shape;217;p18"/>
          <p:cNvGrpSpPr/>
          <p:nvPr/>
        </p:nvGrpSpPr>
        <p:grpSpPr>
          <a:xfrm rot="-5400000">
            <a:off x="-638577" y="9839979"/>
            <a:ext cx="1827170" cy="663813"/>
            <a:chOff x="0" y="-38100"/>
            <a:chExt cx="1223503" cy="444500"/>
          </a:xfrm>
        </p:grpSpPr>
        <p:sp>
          <p:nvSpPr>
            <p:cNvPr id="218" name="Google Shape;218;p18"/>
            <p:cNvSpPr/>
            <p:nvPr/>
          </p:nvSpPr>
          <p:spPr>
            <a:xfrm>
              <a:off x="0" y="0"/>
              <a:ext cx="1223503" cy="406400"/>
            </a:xfrm>
            <a:custGeom>
              <a:rect b="b" l="l" r="r" t="t"/>
              <a:pathLst>
                <a:path extrusionOk="0" h="406400" w="1223503">
                  <a:moveTo>
                    <a:pt x="1020303" y="0"/>
                  </a:moveTo>
                  <a:cubicBezTo>
                    <a:pt x="1132527" y="0"/>
                    <a:pt x="1223503" y="90976"/>
                    <a:pt x="1223503" y="203200"/>
                  </a:cubicBezTo>
                  <a:cubicBezTo>
                    <a:pt x="1223503" y="315424"/>
                    <a:pt x="1132527" y="406400"/>
                    <a:pt x="102030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 txBox="1"/>
            <p:nvPr/>
          </p:nvSpPr>
          <p:spPr>
            <a:xfrm>
              <a:off x="0" y="-38100"/>
              <a:ext cx="1223503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0" name="Google Shape;220;p18"/>
          <p:cNvSpPr/>
          <p:nvPr/>
        </p:nvSpPr>
        <p:spPr>
          <a:xfrm>
            <a:off x="15258539" y="1022651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1" name="Google Shape;221;p18"/>
          <p:cNvSpPr/>
          <p:nvPr/>
        </p:nvSpPr>
        <p:spPr>
          <a:xfrm>
            <a:off x="15258539" y="1448335"/>
            <a:ext cx="1576075" cy="260769"/>
          </a:xfrm>
          <a:custGeom>
            <a:rect b="b" l="l" r="r" t="t"/>
            <a:pathLst>
              <a:path extrusionOk="0" h="260769" w="1576075">
                <a:moveTo>
                  <a:pt x="0" y="0"/>
                </a:moveTo>
                <a:lnTo>
                  <a:pt x="1576075" y="0"/>
                </a:lnTo>
                <a:lnTo>
                  <a:pt x="1576075" y="260768"/>
                </a:lnTo>
                <a:lnTo>
                  <a:pt x="0" y="260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2" name="Google Shape;222;p18"/>
          <p:cNvSpPr txBox="1"/>
          <p:nvPr/>
        </p:nvSpPr>
        <p:spPr>
          <a:xfrm>
            <a:off x="12518836" y="4645881"/>
            <a:ext cx="1115864" cy="8237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317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03</a:t>
            </a:r>
            <a:endParaRPr/>
          </a:p>
        </p:txBody>
      </p:sp>
      <p:sp>
        <p:nvSpPr>
          <p:cNvPr id="223" name="Google Shape;223;p18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24" name="Google Shape;224;p18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9"/>
          <p:cNvGrpSpPr/>
          <p:nvPr/>
        </p:nvGrpSpPr>
        <p:grpSpPr>
          <a:xfrm rot="-5400000">
            <a:off x="-2431180" y="8047375"/>
            <a:ext cx="5412376" cy="663813"/>
            <a:chOff x="0" y="-38100"/>
            <a:chExt cx="3624216" cy="444500"/>
          </a:xfrm>
        </p:grpSpPr>
        <p:sp>
          <p:nvSpPr>
            <p:cNvPr id="230" name="Google Shape;230;p19"/>
            <p:cNvSpPr/>
            <p:nvPr/>
          </p:nvSpPr>
          <p:spPr>
            <a:xfrm>
              <a:off x="0" y="0"/>
              <a:ext cx="3624216" cy="406400"/>
            </a:xfrm>
            <a:custGeom>
              <a:rect b="b" l="l" r="r" t="t"/>
              <a:pathLst>
                <a:path extrusionOk="0" h="406400" w="3624216">
                  <a:moveTo>
                    <a:pt x="3421016" y="0"/>
                  </a:moveTo>
                  <a:cubicBezTo>
                    <a:pt x="3533240" y="0"/>
                    <a:pt x="3624216" y="90976"/>
                    <a:pt x="3624216" y="203200"/>
                  </a:cubicBezTo>
                  <a:cubicBezTo>
                    <a:pt x="3624216" y="315424"/>
                    <a:pt x="3533240" y="406400"/>
                    <a:pt x="34210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9"/>
            <p:cNvSpPr txBox="1"/>
            <p:nvPr/>
          </p:nvSpPr>
          <p:spPr>
            <a:xfrm>
              <a:off x="0" y="-38100"/>
              <a:ext cx="362421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2" name="Google Shape;232;p19"/>
          <p:cNvSpPr txBox="1"/>
          <p:nvPr/>
        </p:nvSpPr>
        <p:spPr>
          <a:xfrm>
            <a:off x="5196535" y="458343"/>
            <a:ext cx="7894930" cy="1190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BUSINESS MODEL</a:t>
            </a:r>
            <a:endParaRPr/>
          </a:p>
        </p:txBody>
      </p:sp>
      <p:sp>
        <p:nvSpPr>
          <p:cNvPr id="233" name="Google Shape;233;p19"/>
          <p:cNvSpPr txBox="1"/>
          <p:nvPr/>
        </p:nvSpPr>
        <p:spPr>
          <a:xfrm>
            <a:off x="4933522" y="2720927"/>
            <a:ext cx="7323183" cy="9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65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“Créer un site professionnel à petit prix, livré rapidement, avec assistance locale et paiement flexible.”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65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34" name="Google Shape;234;p19"/>
          <p:cNvSpPr/>
          <p:nvPr/>
        </p:nvSpPr>
        <p:spPr>
          <a:xfrm flipH="1">
            <a:off x="1046221" y="4765252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7"/>
                </a:lnTo>
                <a:lnTo>
                  <a:pt x="409927" y="409927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5" name="Google Shape;235;p19"/>
          <p:cNvSpPr/>
          <p:nvPr/>
        </p:nvSpPr>
        <p:spPr>
          <a:xfrm flipH="1">
            <a:off x="1046221" y="6491839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7"/>
                </a:lnTo>
                <a:lnTo>
                  <a:pt x="409927" y="409927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36" name="Google Shape;236;p19"/>
          <p:cNvSpPr txBox="1"/>
          <p:nvPr/>
        </p:nvSpPr>
        <p:spPr>
          <a:xfrm>
            <a:off x="1654994" y="5513294"/>
            <a:ext cx="4795875" cy="578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Notre principale source de revenus provient d’un abonnement SaaS à 35 dirhams par mois, 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1654994" y="7045071"/>
            <a:ext cx="5663319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Des Modules Premium, Des design de site premium </a:t>
            </a:r>
            <a:endParaRPr/>
          </a:p>
        </p:txBody>
      </p:sp>
      <p:sp>
        <p:nvSpPr>
          <p:cNvPr id="238" name="Google Shape;238;p19"/>
          <p:cNvSpPr txBox="1"/>
          <p:nvPr/>
        </p:nvSpPr>
        <p:spPr>
          <a:xfrm>
            <a:off x="1654994" y="4754798"/>
            <a:ext cx="4343240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Abonnement mensuel </a:t>
            </a:r>
            <a:endParaRPr/>
          </a:p>
        </p:txBody>
      </p:sp>
      <p:sp>
        <p:nvSpPr>
          <p:cNvPr id="239" name="Google Shape;239;p19"/>
          <p:cNvSpPr txBox="1"/>
          <p:nvPr/>
        </p:nvSpPr>
        <p:spPr>
          <a:xfrm>
            <a:off x="1654994" y="6481386"/>
            <a:ext cx="2922875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Offre Premium</a:t>
            </a:r>
            <a:endParaRPr/>
          </a:p>
        </p:txBody>
      </p:sp>
      <p:sp>
        <p:nvSpPr>
          <p:cNvPr id="240" name="Google Shape;240;p19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1" name="Google Shape;241;p19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242" name="Google Shape;242;p19"/>
          <p:cNvSpPr/>
          <p:nvPr/>
        </p:nvSpPr>
        <p:spPr>
          <a:xfrm flipH="1">
            <a:off x="1046221" y="7928366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7"/>
                </a:lnTo>
                <a:lnTo>
                  <a:pt x="409927" y="409927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3" name="Google Shape;243;p19"/>
          <p:cNvSpPr txBox="1"/>
          <p:nvPr/>
        </p:nvSpPr>
        <p:spPr>
          <a:xfrm>
            <a:off x="1654994" y="8481598"/>
            <a:ext cx="40998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Société</a:t>
            </a: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de livraison, Banque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…</a:t>
            </a:r>
            <a:endParaRPr/>
          </a:p>
        </p:txBody>
      </p:sp>
      <p:sp>
        <p:nvSpPr>
          <p:cNvPr id="244" name="Google Shape;244;p19"/>
          <p:cNvSpPr txBox="1"/>
          <p:nvPr/>
        </p:nvSpPr>
        <p:spPr>
          <a:xfrm>
            <a:off x="1654994" y="7917913"/>
            <a:ext cx="3581253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Commission partenaires</a:t>
            </a:r>
            <a:endParaRPr/>
          </a:p>
        </p:txBody>
      </p:sp>
      <p:sp>
        <p:nvSpPr>
          <p:cNvPr id="245" name="Google Shape;245;p19"/>
          <p:cNvSpPr txBox="1"/>
          <p:nvPr/>
        </p:nvSpPr>
        <p:spPr>
          <a:xfrm>
            <a:off x="6540391" y="1998039"/>
            <a:ext cx="3183410" cy="36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PROPOSITION DE VALEUR</a:t>
            </a:r>
            <a:endParaRPr/>
          </a:p>
        </p:txBody>
      </p:sp>
      <p:sp>
        <p:nvSpPr>
          <p:cNvPr id="246" name="Google Shape;246;p19"/>
          <p:cNvSpPr txBox="1"/>
          <p:nvPr/>
        </p:nvSpPr>
        <p:spPr>
          <a:xfrm>
            <a:off x="2461226" y="3696971"/>
            <a:ext cx="3183410" cy="36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SOURCES DE REVENUS</a:t>
            </a:r>
            <a:endParaRPr/>
          </a:p>
        </p:txBody>
      </p:sp>
      <p:sp>
        <p:nvSpPr>
          <p:cNvPr id="247" name="Google Shape;247;p19"/>
          <p:cNvSpPr txBox="1"/>
          <p:nvPr/>
        </p:nvSpPr>
        <p:spPr>
          <a:xfrm>
            <a:off x="11607927" y="3696971"/>
            <a:ext cx="3183410" cy="36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STRUCTURE DE COÛTS</a:t>
            </a:r>
            <a:endParaRPr/>
          </a:p>
        </p:txBody>
      </p:sp>
      <p:sp>
        <p:nvSpPr>
          <p:cNvPr id="248" name="Google Shape;248;p19"/>
          <p:cNvSpPr/>
          <p:nvPr/>
        </p:nvSpPr>
        <p:spPr>
          <a:xfrm flipH="1">
            <a:off x="10541025" y="4560288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6" y="0"/>
                </a:moveTo>
                <a:lnTo>
                  <a:pt x="0" y="0"/>
                </a:lnTo>
                <a:lnTo>
                  <a:pt x="0" y="409927"/>
                </a:lnTo>
                <a:lnTo>
                  <a:pt x="409926" y="409927"/>
                </a:lnTo>
                <a:lnTo>
                  <a:pt x="4099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49" name="Google Shape;249;p19"/>
          <p:cNvSpPr/>
          <p:nvPr/>
        </p:nvSpPr>
        <p:spPr>
          <a:xfrm flipH="1">
            <a:off x="10541025" y="5839631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6" y="0"/>
                </a:moveTo>
                <a:lnTo>
                  <a:pt x="0" y="0"/>
                </a:lnTo>
                <a:lnTo>
                  <a:pt x="0" y="409927"/>
                </a:lnTo>
                <a:lnTo>
                  <a:pt x="409926" y="409927"/>
                </a:lnTo>
                <a:lnTo>
                  <a:pt x="4099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0" name="Google Shape;250;p19"/>
          <p:cNvSpPr txBox="1"/>
          <p:nvPr/>
        </p:nvSpPr>
        <p:spPr>
          <a:xfrm>
            <a:off x="11149797" y="5173699"/>
            <a:ext cx="4795875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Développeur web : 2 000 DH</a:t>
            </a:r>
            <a:endParaRPr/>
          </a:p>
        </p:txBody>
      </p:sp>
      <p:sp>
        <p:nvSpPr>
          <p:cNvPr id="251" name="Google Shape;251;p19"/>
          <p:cNvSpPr txBox="1"/>
          <p:nvPr/>
        </p:nvSpPr>
        <p:spPr>
          <a:xfrm>
            <a:off x="11149797" y="6449583"/>
            <a:ext cx="44385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toutes les 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campagne</a:t>
            </a: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de promotion de zifekspace : 2 500 DH</a:t>
            </a:r>
            <a:endParaRPr/>
          </a:p>
        </p:txBody>
      </p:sp>
      <p:sp>
        <p:nvSpPr>
          <p:cNvPr id="252" name="Google Shape;252;p19"/>
          <p:cNvSpPr txBox="1"/>
          <p:nvPr/>
        </p:nvSpPr>
        <p:spPr>
          <a:xfrm>
            <a:off x="11149797" y="4549835"/>
            <a:ext cx="4343240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Hébergement &amp; maintenance</a:t>
            </a:r>
            <a:endParaRPr/>
          </a:p>
        </p:txBody>
      </p:sp>
      <p:sp>
        <p:nvSpPr>
          <p:cNvPr id="253" name="Google Shape;253;p19"/>
          <p:cNvSpPr txBox="1"/>
          <p:nvPr/>
        </p:nvSpPr>
        <p:spPr>
          <a:xfrm>
            <a:off x="11149797" y="5829177"/>
            <a:ext cx="4343240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Marketing &amp; communication</a:t>
            </a:r>
            <a:endParaRPr/>
          </a:p>
        </p:txBody>
      </p:sp>
      <p:sp>
        <p:nvSpPr>
          <p:cNvPr id="254" name="Google Shape;254;p19"/>
          <p:cNvSpPr/>
          <p:nvPr/>
        </p:nvSpPr>
        <p:spPr>
          <a:xfrm flipH="1">
            <a:off x="10541025" y="7390028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6" y="0"/>
                </a:moveTo>
                <a:lnTo>
                  <a:pt x="0" y="0"/>
                </a:lnTo>
                <a:lnTo>
                  <a:pt x="0" y="409927"/>
                </a:lnTo>
                <a:lnTo>
                  <a:pt x="409926" y="409927"/>
                </a:lnTo>
                <a:lnTo>
                  <a:pt x="4099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5" name="Google Shape;255;p19"/>
          <p:cNvSpPr txBox="1"/>
          <p:nvPr/>
        </p:nvSpPr>
        <p:spPr>
          <a:xfrm>
            <a:off x="11149797" y="7999980"/>
            <a:ext cx="4099671" cy="578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Une personne chargée de répondre aux client : 2000 DH</a:t>
            </a:r>
            <a:endParaRPr/>
          </a:p>
        </p:txBody>
      </p:sp>
      <p:sp>
        <p:nvSpPr>
          <p:cNvPr id="256" name="Google Shape;256;p19"/>
          <p:cNvSpPr txBox="1"/>
          <p:nvPr/>
        </p:nvSpPr>
        <p:spPr>
          <a:xfrm>
            <a:off x="11149797" y="7379574"/>
            <a:ext cx="3581253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Support client</a:t>
            </a:r>
            <a:endParaRPr/>
          </a:p>
        </p:txBody>
      </p:sp>
      <p:sp>
        <p:nvSpPr>
          <p:cNvPr id="257" name="Google Shape;257;p19"/>
          <p:cNvSpPr/>
          <p:nvPr/>
        </p:nvSpPr>
        <p:spPr>
          <a:xfrm flipH="1">
            <a:off x="10405384" y="8845175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6"/>
                </a:lnTo>
                <a:lnTo>
                  <a:pt x="409927" y="409926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8" name="Google Shape;258;p19"/>
          <p:cNvSpPr txBox="1"/>
          <p:nvPr/>
        </p:nvSpPr>
        <p:spPr>
          <a:xfrm>
            <a:off x="11014156" y="9321776"/>
            <a:ext cx="4099671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Déplacements , objet utilitaires : 1 000 DH</a:t>
            </a:r>
            <a:endParaRPr/>
          </a:p>
        </p:txBody>
      </p:sp>
      <p:sp>
        <p:nvSpPr>
          <p:cNvPr id="259" name="Google Shape;259;p19"/>
          <p:cNvSpPr txBox="1"/>
          <p:nvPr/>
        </p:nvSpPr>
        <p:spPr>
          <a:xfrm>
            <a:off x="11014156" y="8834721"/>
            <a:ext cx="4099671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Frais divers </a:t>
            </a:r>
            <a:endParaRPr/>
          </a:p>
        </p:txBody>
      </p:sp>
      <p:sp>
        <p:nvSpPr>
          <p:cNvPr id="260" name="Google Shape;260;p19"/>
          <p:cNvSpPr txBox="1"/>
          <p:nvPr/>
        </p:nvSpPr>
        <p:spPr>
          <a:xfrm>
            <a:off x="11014156" y="9814546"/>
            <a:ext cx="4099671" cy="3613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Total mensuel : 9 500 DH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20"/>
          <p:cNvGrpSpPr/>
          <p:nvPr/>
        </p:nvGrpSpPr>
        <p:grpSpPr>
          <a:xfrm rot="-5400000">
            <a:off x="-2431180" y="8047375"/>
            <a:ext cx="5412376" cy="663813"/>
            <a:chOff x="0" y="-38100"/>
            <a:chExt cx="3624216" cy="444500"/>
          </a:xfrm>
        </p:grpSpPr>
        <p:sp>
          <p:nvSpPr>
            <p:cNvPr id="266" name="Google Shape;266;p20"/>
            <p:cNvSpPr/>
            <p:nvPr/>
          </p:nvSpPr>
          <p:spPr>
            <a:xfrm>
              <a:off x="0" y="0"/>
              <a:ext cx="3624216" cy="406400"/>
            </a:xfrm>
            <a:custGeom>
              <a:rect b="b" l="l" r="r" t="t"/>
              <a:pathLst>
                <a:path extrusionOk="0" h="406400" w="3624216">
                  <a:moveTo>
                    <a:pt x="3421016" y="0"/>
                  </a:moveTo>
                  <a:cubicBezTo>
                    <a:pt x="3533240" y="0"/>
                    <a:pt x="3624216" y="90976"/>
                    <a:pt x="3624216" y="203200"/>
                  </a:cubicBezTo>
                  <a:cubicBezTo>
                    <a:pt x="3624216" y="315424"/>
                    <a:pt x="3533240" y="406400"/>
                    <a:pt x="34210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20"/>
            <p:cNvSpPr txBox="1"/>
            <p:nvPr/>
          </p:nvSpPr>
          <p:spPr>
            <a:xfrm>
              <a:off x="0" y="-38100"/>
              <a:ext cx="362421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8" name="Google Shape;268;p20"/>
          <p:cNvSpPr txBox="1"/>
          <p:nvPr/>
        </p:nvSpPr>
        <p:spPr>
          <a:xfrm>
            <a:off x="5101132" y="1025594"/>
            <a:ext cx="10391905" cy="7057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STRATÉGIE MARKETING ET COMMERCIALE</a:t>
            </a:r>
            <a:endParaRPr/>
          </a:p>
        </p:txBody>
      </p:sp>
      <p:sp>
        <p:nvSpPr>
          <p:cNvPr id="269" name="Google Shape;269;p20"/>
          <p:cNvSpPr txBox="1"/>
          <p:nvPr/>
        </p:nvSpPr>
        <p:spPr>
          <a:xfrm>
            <a:off x="6224551" y="2983402"/>
            <a:ext cx="7323300" cy="6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65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ZifekSpace = solution marocaine </a:t>
            </a:r>
            <a:r>
              <a:rPr lang="en-US" sz="1665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qui facilite la </a:t>
            </a:r>
            <a:r>
              <a:rPr b="0" i="0" lang="en-US" sz="1665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digitalisation low-cost ,flexible,simple</a:t>
            </a:r>
            <a:r>
              <a:rPr lang="en-US" sz="1665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</a:t>
            </a:r>
            <a:r>
              <a:rPr b="0" i="0" lang="en-US" sz="1665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et accessible à tous.</a:t>
            </a:r>
            <a:endParaRPr/>
          </a:p>
        </p:txBody>
      </p:sp>
      <p:sp>
        <p:nvSpPr>
          <p:cNvPr id="270" name="Google Shape;270;p20"/>
          <p:cNvSpPr/>
          <p:nvPr/>
        </p:nvSpPr>
        <p:spPr>
          <a:xfrm flipH="1">
            <a:off x="7161039" y="5210827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7"/>
                </a:lnTo>
                <a:lnTo>
                  <a:pt x="409927" y="409927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1" name="Google Shape;271;p20"/>
          <p:cNvSpPr/>
          <p:nvPr/>
        </p:nvSpPr>
        <p:spPr>
          <a:xfrm flipH="1">
            <a:off x="7161039" y="6558825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7"/>
                </a:lnTo>
                <a:lnTo>
                  <a:pt x="409927" y="409927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2" name="Google Shape;272;p20"/>
          <p:cNvSpPr txBox="1"/>
          <p:nvPr/>
        </p:nvSpPr>
        <p:spPr>
          <a:xfrm>
            <a:off x="7769811" y="5866030"/>
            <a:ext cx="4795875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TikTok, Instagram, Facebook, LinkedIn.</a:t>
            </a:r>
            <a:endParaRPr/>
          </a:p>
        </p:txBody>
      </p:sp>
      <p:sp>
        <p:nvSpPr>
          <p:cNvPr id="273" name="Google Shape;273;p20"/>
          <p:cNvSpPr txBox="1"/>
          <p:nvPr/>
        </p:nvSpPr>
        <p:spPr>
          <a:xfrm>
            <a:off x="7769811" y="7173895"/>
            <a:ext cx="56634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Des 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campagnes</a:t>
            </a: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sur le terrains 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auprès</a:t>
            </a: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des </a:t>
            </a:r>
            <a:r>
              <a:rPr lang="en-US" sz="1599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étudiants</a:t>
            </a: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 , des cooperatives,association</a:t>
            </a:r>
            <a:endParaRPr/>
          </a:p>
        </p:txBody>
      </p:sp>
      <p:sp>
        <p:nvSpPr>
          <p:cNvPr id="274" name="Google Shape;274;p20"/>
          <p:cNvSpPr txBox="1"/>
          <p:nvPr/>
        </p:nvSpPr>
        <p:spPr>
          <a:xfrm>
            <a:off x="7769811" y="5200373"/>
            <a:ext cx="4343240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Réseaux sociaux</a:t>
            </a:r>
            <a:endParaRPr/>
          </a:p>
        </p:txBody>
      </p:sp>
      <p:sp>
        <p:nvSpPr>
          <p:cNvPr id="275" name="Google Shape;275;p20"/>
          <p:cNvSpPr txBox="1"/>
          <p:nvPr/>
        </p:nvSpPr>
        <p:spPr>
          <a:xfrm>
            <a:off x="7769811" y="6548372"/>
            <a:ext cx="2922875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Campagnes</a:t>
            </a:r>
            <a:endParaRPr/>
          </a:p>
        </p:txBody>
      </p:sp>
      <p:sp>
        <p:nvSpPr>
          <p:cNvPr id="276" name="Google Shape;276;p20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7" name="Google Shape;277;p20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278" name="Google Shape;278;p20"/>
          <p:cNvSpPr/>
          <p:nvPr/>
        </p:nvSpPr>
        <p:spPr>
          <a:xfrm flipH="1">
            <a:off x="7161039" y="8076240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7"/>
                </a:lnTo>
                <a:lnTo>
                  <a:pt x="409927" y="409927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9" name="Google Shape;279;p20"/>
          <p:cNvSpPr txBox="1"/>
          <p:nvPr/>
        </p:nvSpPr>
        <p:spPr>
          <a:xfrm>
            <a:off x="7836308" y="8658329"/>
            <a:ext cx="4099671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Tutoriels et guides personnalisés</a:t>
            </a:r>
            <a:endParaRPr/>
          </a:p>
        </p:txBody>
      </p:sp>
      <p:sp>
        <p:nvSpPr>
          <p:cNvPr id="280" name="Google Shape;280;p20"/>
          <p:cNvSpPr txBox="1"/>
          <p:nvPr/>
        </p:nvSpPr>
        <p:spPr>
          <a:xfrm>
            <a:off x="7769811" y="8065787"/>
            <a:ext cx="3581253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Tutoriels</a:t>
            </a:r>
            <a:endParaRPr/>
          </a:p>
        </p:txBody>
      </p:sp>
      <p:sp>
        <p:nvSpPr>
          <p:cNvPr id="281" name="Google Shape;281;p20"/>
          <p:cNvSpPr txBox="1"/>
          <p:nvPr/>
        </p:nvSpPr>
        <p:spPr>
          <a:xfrm>
            <a:off x="8623289" y="2222414"/>
            <a:ext cx="2360437" cy="36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POSITIONNEMENT</a:t>
            </a:r>
            <a:endParaRPr/>
          </a:p>
        </p:txBody>
      </p:sp>
      <p:sp>
        <p:nvSpPr>
          <p:cNvPr id="282" name="Google Shape;282;p20"/>
          <p:cNvSpPr txBox="1"/>
          <p:nvPr/>
        </p:nvSpPr>
        <p:spPr>
          <a:xfrm>
            <a:off x="8592859" y="4182746"/>
            <a:ext cx="2421297" cy="36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COMMUNICATION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000000"/>
            </a:gs>
            <a:gs pos="100000">
              <a:srgbClr val="003271"/>
            </a:gs>
          </a:gsLst>
          <a:lin ang="0" scaled="0"/>
        </a:gradFill>
      </p:bgPr>
    </p:bg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1"/>
          <p:cNvGrpSpPr/>
          <p:nvPr/>
        </p:nvGrpSpPr>
        <p:grpSpPr>
          <a:xfrm rot="-5400000">
            <a:off x="-2431180" y="8047375"/>
            <a:ext cx="5412376" cy="663813"/>
            <a:chOff x="0" y="-38100"/>
            <a:chExt cx="3624216" cy="444500"/>
          </a:xfrm>
        </p:grpSpPr>
        <p:sp>
          <p:nvSpPr>
            <p:cNvPr id="288" name="Google Shape;288;p21"/>
            <p:cNvSpPr/>
            <p:nvPr/>
          </p:nvSpPr>
          <p:spPr>
            <a:xfrm>
              <a:off x="0" y="0"/>
              <a:ext cx="3624216" cy="406400"/>
            </a:xfrm>
            <a:custGeom>
              <a:rect b="b" l="l" r="r" t="t"/>
              <a:pathLst>
                <a:path extrusionOk="0" h="406400" w="3624216">
                  <a:moveTo>
                    <a:pt x="3421016" y="0"/>
                  </a:moveTo>
                  <a:cubicBezTo>
                    <a:pt x="3533240" y="0"/>
                    <a:pt x="3624216" y="90976"/>
                    <a:pt x="3624216" y="203200"/>
                  </a:cubicBezTo>
                  <a:cubicBezTo>
                    <a:pt x="3624216" y="315424"/>
                    <a:pt x="3533240" y="406400"/>
                    <a:pt x="3421016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gradFill>
              <a:gsLst>
                <a:gs pos="0">
                  <a:srgbClr val="52ABDD"/>
                </a:gs>
                <a:gs pos="100000">
                  <a:srgbClr val="004AAD"/>
                </a:gs>
              </a:gsLst>
              <a:lin ang="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21"/>
            <p:cNvSpPr txBox="1"/>
            <p:nvPr/>
          </p:nvSpPr>
          <p:spPr>
            <a:xfrm>
              <a:off x="0" y="-38100"/>
              <a:ext cx="3624216" cy="444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0" name="Google Shape;290;p21"/>
          <p:cNvSpPr txBox="1"/>
          <p:nvPr/>
        </p:nvSpPr>
        <p:spPr>
          <a:xfrm>
            <a:off x="5196535" y="458343"/>
            <a:ext cx="10296502" cy="119087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62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 DÉVELOPPEMENT FUTUR</a:t>
            </a:r>
            <a:endParaRPr/>
          </a:p>
        </p:txBody>
      </p:sp>
      <p:sp>
        <p:nvSpPr>
          <p:cNvPr id="291" name="Google Shape;291;p21"/>
          <p:cNvSpPr txBox="1"/>
          <p:nvPr/>
        </p:nvSpPr>
        <p:spPr>
          <a:xfrm>
            <a:off x="4933522" y="2720927"/>
            <a:ext cx="7323183" cy="9009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65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“Créer un site professionnel à petit prix, livré rapidement, avec assistance locale et paiement flexible.”</a:t>
            </a:r>
            <a:endParaRPr/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65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2" name="Google Shape;292;p21"/>
          <p:cNvSpPr/>
          <p:nvPr/>
        </p:nvSpPr>
        <p:spPr>
          <a:xfrm flipH="1">
            <a:off x="1046221" y="4765252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7"/>
                </a:lnTo>
                <a:lnTo>
                  <a:pt x="409927" y="409927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21"/>
          <p:cNvSpPr/>
          <p:nvPr/>
        </p:nvSpPr>
        <p:spPr>
          <a:xfrm flipH="1">
            <a:off x="1046221" y="6180018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7"/>
                </a:lnTo>
                <a:lnTo>
                  <a:pt x="409927" y="409927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21"/>
          <p:cNvSpPr txBox="1"/>
          <p:nvPr/>
        </p:nvSpPr>
        <p:spPr>
          <a:xfrm>
            <a:off x="1654994" y="5513294"/>
            <a:ext cx="4795875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Atteindre 1 000 abonnés</a:t>
            </a:r>
            <a:endParaRPr/>
          </a:p>
        </p:txBody>
      </p:sp>
      <p:sp>
        <p:nvSpPr>
          <p:cNvPr id="295" name="Google Shape;295;p21"/>
          <p:cNvSpPr txBox="1"/>
          <p:nvPr/>
        </p:nvSpPr>
        <p:spPr>
          <a:xfrm>
            <a:off x="1654994" y="6733250"/>
            <a:ext cx="5663319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Avoir 10 partenaires Institutionnels et incubateurs</a:t>
            </a:r>
            <a:endParaRPr/>
          </a:p>
        </p:txBody>
      </p:sp>
      <p:sp>
        <p:nvSpPr>
          <p:cNvPr id="296" name="Google Shape;296;p21"/>
          <p:cNvSpPr txBox="1"/>
          <p:nvPr/>
        </p:nvSpPr>
        <p:spPr>
          <a:xfrm>
            <a:off x="1654994" y="4754798"/>
            <a:ext cx="4343240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Abonnement</a:t>
            </a:r>
            <a:endParaRPr/>
          </a:p>
        </p:txBody>
      </p:sp>
      <p:sp>
        <p:nvSpPr>
          <p:cNvPr id="297" name="Google Shape;297;p21"/>
          <p:cNvSpPr txBox="1"/>
          <p:nvPr/>
        </p:nvSpPr>
        <p:spPr>
          <a:xfrm>
            <a:off x="1654994" y="6169565"/>
            <a:ext cx="2922875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Partenariats</a:t>
            </a:r>
            <a:endParaRPr/>
          </a:p>
        </p:txBody>
      </p:sp>
      <p:sp>
        <p:nvSpPr>
          <p:cNvPr id="298" name="Google Shape;298;p21"/>
          <p:cNvSpPr/>
          <p:nvPr/>
        </p:nvSpPr>
        <p:spPr>
          <a:xfrm>
            <a:off x="1028700" y="910245"/>
            <a:ext cx="746350" cy="746350"/>
          </a:xfrm>
          <a:custGeom>
            <a:rect b="b" l="l" r="r" t="t"/>
            <a:pathLst>
              <a:path extrusionOk="0" h="746350" w="746350">
                <a:moveTo>
                  <a:pt x="0" y="0"/>
                </a:moveTo>
                <a:lnTo>
                  <a:pt x="746350" y="0"/>
                </a:lnTo>
                <a:lnTo>
                  <a:pt x="746350" y="746349"/>
                </a:lnTo>
                <a:lnTo>
                  <a:pt x="0" y="7463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21"/>
          <p:cNvSpPr txBox="1"/>
          <p:nvPr/>
        </p:nvSpPr>
        <p:spPr>
          <a:xfrm>
            <a:off x="1884460" y="984571"/>
            <a:ext cx="2998063" cy="4637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66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zifek space</a:t>
            </a:r>
            <a:endParaRPr/>
          </a:p>
        </p:txBody>
      </p:sp>
      <p:sp>
        <p:nvSpPr>
          <p:cNvPr id="300" name="Google Shape;300;p21"/>
          <p:cNvSpPr/>
          <p:nvPr/>
        </p:nvSpPr>
        <p:spPr>
          <a:xfrm flipH="1">
            <a:off x="1046221" y="7473670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7" y="0"/>
                </a:moveTo>
                <a:lnTo>
                  <a:pt x="0" y="0"/>
                </a:lnTo>
                <a:lnTo>
                  <a:pt x="0" y="409927"/>
                </a:lnTo>
                <a:lnTo>
                  <a:pt x="409927" y="409927"/>
                </a:lnTo>
                <a:lnTo>
                  <a:pt x="40992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21"/>
          <p:cNvSpPr txBox="1"/>
          <p:nvPr/>
        </p:nvSpPr>
        <p:spPr>
          <a:xfrm>
            <a:off x="1654994" y="8026902"/>
            <a:ext cx="4099671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Societe de livraison, Banque</a:t>
            </a:r>
            <a:endParaRPr/>
          </a:p>
        </p:txBody>
      </p:sp>
      <p:sp>
        <p:nvSpPr>
          <p:cNvPr id="302" name="Google Shape;302;p21"/>
          <p:cNvSpPr txBox="1"/>
          <p:nvPr/>
        </p:nvSpPr>
        <p:spPr>
          <a:xfrm>
            <a:off x="1654994" y="7463217"/>
            <a:ext cx="3581253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Commission partenaires</a:t>
            </a:r>
            <a:endParaRPr/>
          </a:p>
        </p:txBody>
      </p:sp>
      <p:sp>
        <p:nvSpPr>
          <p:cNvPr id="303" name="Google Shape;303;p21"/>
          <p:cNvSpPr txBox="1"/>
          <p:nvPr/>
        </p:nvSpPr>
        <p:spPr>
          <a:xfrm>
            <a:off x="6540391" y="1998039"/>
            <a:ext cx="3183410" cy="3609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PROPOSITION DE VALEUR</a:t>
            </a:r>
            <a:endParaRPr/>
          </a:p>
        </p:txBody>
      </p:sp>
      <p:sp>
        <p:nvSpPr>
          <p:cNvPr id="304" name="Google Shape;304;p21"/>
          <p:cNvSpPr txBox="1"/>
          <p:nvPr/>
        </p:nvSpPr>
        <p:spPr>
          <a:xfrm>
            <a:off x="1654994" y="3905561"/>
            <a:ext cx="31833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COURT TERME (2025 2026)</a:t>
            </a:r>
            <a:endParaRPr/>
          </a:p>
        </p:txBody>
      </p:sp>
      <p:sp>
        <p:nvSpPr>
          <p:cNvPr id="305" name="Google Shape;305;p21"/>
          <p:cNvSpPr txBox="1"/>
          <p:nvPr/>
        </p:nvSpPr>
        <p:spPr>
          <a:xfrm>
            <a:off x="10497309" y="3905561"/>
            <a:ext cx="3183300" cy="2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9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LONG TERME (202</a:t>
            </a:r>
            <a:r>
              <a:rPr b="1" lang="en-US" sz="1914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7</a:t>
            </a:r>
            <a:r>
              <a:rPr b="1" i="0" lang="en-US" sz="1914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)</a:t>
            </a:r>
            <a:endParaRPr/>
          </a:p>
        </p:txBody>
      </p:sp>
      <p:sp>
        <p:nvSpPr>
          <p:cNvPr id="306" name="Google Shape;306;p21"/>
          <p:cNvSpPr/>
          <p:nvPr/>
        </p:nvSpPr>
        <p:spPr>
          <a:xfrm flipH="1">
            <a:off x="10497309" y="4840523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6" y="0"/>
                </a:moveTo>
                <a:lnTo>
                  <a:pt x="0" y="0"/>
                </a:lnTo>
                <a:lnTo>
                  <a:pt x="0" y="409927"/>
                </a:lnTo>
                <a:lnTo>
                  <a:pt x="409926" y="409927"/>
                </a:lnTo>
                <a:lnTo>
                  <a:pt x="4099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7" name="Google Shape;307;p21"/>
          <p:cNvSpPr/>
          <p:nvPr/>
        </p:nvSpPr>
        <p:spPr>
          <a:xfrm flipH="1">
            <a:off x="10497309" y="5953329"/>
            <a:ext cx="409927" cy="409927"/>
          </a:xfrm>
          <a:custGeom>
            <a:rect b="b" l="l" r="r" t="t"/>
            <a:pathLst>
              <a:path extrusionOk="0" h="409927" w="409927">
                <a:moveTo>
                  <a:pt x="409926" y="0"/>
                </a:moveTo>
                <a:lnTo>
                  <a:pt x="0" y="0"/>
                </a:lnTo>
                <a:lnTo>
                  <a:pt x="0" y="409926"/>
                </a:lnTo>
                <a:lnTo>
                  <a:pt x="409926" y="409926"/>
                </a:lnTo>
                <a:lnTo>
                  <a:pt x="409926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8" name="Google Shape;308;p21"/>
          <p:cNvSpPr txBox="1"/>
          <p:nvPr/>
        </p:nvSpPr>
        <p:spPr>
          <a:xfrm>
            <a:off x="11106081" y="5357060"/>
            <a:ext cx="4795875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Atteindre 100.000 abonnés</a:t>
            </a:r>
            <a:endParaRPr/>
          </a:p>
        </p:txBody>
      </p:sp>
      <p:sp>
        <p:nvSpPr>
          <p:cNvPr id="309" name="Google Shape;309;p21"/>
          <p:cNvSpPr txBox="1"/>
          <p:nvPr/>
        </p:nvSpPr>
        <p:spPr>
          <a:xfrm>
            <a:off x="11106081" y="6517960"/>
            <a:ext cx="4438643" cy="302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Extension Afrique francophone</a:t>
            </a:r>
            <a:endParaRPr/>
          </a:p>
        </p:txBody>
      </p:sp>
      <p:sp>
        <p:nvSpPr>
          <p:cNvPr id="310" name="Google Shape;310;p21"/>
          <p:cNvSpPr txBox="1"/>
          <p:nvPr/>
        </p:nvSpPr>
        <p:spPr>
          <a:xfrm>
            <a:off x="11106081" y="4830070"/>
            <a:ext cx="4343240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Abonnements</a:t>
            </a:r>
            <a:endParaRPr/>
          </a:p>
        </p:txBody>
      </p:sp>
      <p:sp>
        <p:nvSpPr>
          <p:cNvPr id="311" name="Google Shape;311;p21"/>
          <p:cNvSpPr txBox="1"/>
          <p:nvPr/>
        </p:nvSpPr>
        <p:spPr>
          <a:xfrm>
            <a:off x="11106081" y="5942875"/>
            <a:ext cx="4343240" cy="4203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199" u="none" cap="none" strike="noStrike">
                <a:solidFill>
                  <a:srgbClr val="FFFFFF"/>
                </a:solidFill>
                <a:latin typeface="Avenir"/>
                <a:ea typeface="Avenir"/>
                <a:cs typeface="Avenir"/>
                <a:sym typeface="Avenir"/>
              </a:rPr>
              <a:t>International</a:t>
            </a:r>
            <a:endParaRPr/>
          </a:p>
        </p:txBody>
      </p:sp>
      <p:sp>
        <p:nvSpPr>
          <p:cNvPr id="312" name="Google Shape;312;p21"/>
          <p:cNvSpPr txBox="1"/>
          <p:nvPr/>
        </p:nvSpPr>
        <p:spPr>
          <a:xfrm>
            <a:off x="11106081" y="7012973"/>
            <a:ext cx="4099671" cy="8547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D0D0D0"/>
                </a:solidFill>
                <a:latin typeface="Avenir"/>
                <a:ea typeface="Avenir"/>
                <a:cs typeface="Avenir"/>
                <a:sym typeface="Avenir"/>
              </a:rPr>
              <a:t>Devenir la référence africaine de digitalisation low-cost.</a:t>
            </a:r>
            <a:endParaRPr/>
          </a:p>
          <a:p>
            <a:pPr indent="0" lvl="0" marL="0" marR="0" rtl="0" algn="l">
              <a:lnSpc>
                <a:spcPct val="1400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99" u="none" cap="none" strike="noStrike">
              <a:solidFill>
                <a:srgbClr val="D0D0D0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